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32"/>
  </p:notesMasterIdLst>
  <p:sldIdLst>
    <p:sldId id="256" r:id="rId2"/>
    <p:sldId id="366" r:id="rId3"/>
    <p:sldId id="368" r:id="rId4"/>
    <p:sldId id="260" r:id="rId5"/>
    <p:sldId id="336" r:id="rId6"/>
    <p:sldId id="360" r:id="rId7"/>
    <p:sldId id="300" r:id="rId8"/>
    <p:sldId id="266" r:id="rId9"/>
    <p:sldId id="372" r:id="rId10"/>
    <p:sldId id="361" r:id="rId11"/>
    <p:sldId id="356" r:id="rId12"/>
    <p:sldId id="265" r:id="rId13"/>
    <p:sldId id="259" r:id="rId14"/>
    <p:sldId id="359" r:id="rId15"/>
    <p:sldId id="334" r:id="rId16"/>
    <p:sldId id="261" r:id="rId17"/>
    <p:sldId id="364" r:id="rId18"/>
    <p:sldId id="258" r:id="rId19"/>
    <p:sldId id="264" r:id="rId20"/>
    <p:sldId id="268" r:id="rId21"/>
    <p:sldId id="363" r:id="rId22"/>
    <p:sldId id="347" r:id="rId23"/>
    <p:sldId id="374" r:id="rId24"/>
    <p:sldId id="367" r:id="rId25"/>
    <p:sldId id="271" r:id="rId26"/>
    <p:sldId id="269" r:id="rId27"/>
    <p:sldId id="312" r:id="rId28"/>
    <p:sldId id="373" r:id="rId29"/>
    <p:sldId id="263" r:id="rId30"/>
    <p:sldId id="37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6"/>
    <p:restoredTop sz="94674"/>
  </p:normalViewPr>
  <p:slideViewPr>
    <p:cSldViewPr snapToGrid="0" snapToObjects="1">
      <p:cViewPr varScale="1">
        <p:scale>
          <a:sx n="67" d="100"/>
          <a:sy n="67" d="100"/>
        </p:scale>
        <p:origin x="8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A73BF9-4E8B-2E4B-B36C-A8883104309B}"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FFD05-9B23-2747-BAEF-1589205AA966}" type="slidenum">
              <a:rPr lang="en-US" smtClean="0"/>
              <a:t>‹#›</a:t>
            </a:fld>
            <a:endParaRPr lang="en-US"/>
          </a:p>
        </p:txBody>
      </p:sp>
    </p:spTree>
    <p:extLst>
      <p:ext uri="{BB962C8B-B14F-4D97-AF65-F5344CB8AC3E}">
        <p14:creationId xmlns:p14="http://schemas.microsoft.com/office/powerpoint/2010/main" val="1792022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increase in SSA public debt</a:t>
            </a:r>
            <a:r>
              <a:rPr lang="en-US" b="1" baseline="0" dirty="0"/>
              <a:t> has been commented on widely.  This figure shows external debt/GDP</a:t>
            </a:r>
            <a:r>
              <a:rPr lang="en-US" b="0" baseline="0" dirty="0"/>
              <a:t>, but domestic debt has also increased as a share of GDP.  Among African countries who report to the new World Bank/IMF Quarterly Debt database, domestic debt is quite large – 40-50 percent of total public debt for Uganda and Cote d’Ivoire and above 60 percent for 3 of the 4 non-HIPCs (Kenya is 47 percent). </a:t>
            </a:r>
          </a:p>
          <a:p>
            <a:endParaRPr lang="en-US" b="0" baseline="0" dirty="0"/>
          </a:p>
          <a:p>
            <a:r>
              <a:rPr lang="en-US" b="1" baseline="0" dirty="0"/>
              <a:t>Africa is certainly not alone in its recent surge in debt, suggesting the importance of common global drivers </a:t>
            </a:r>
            <a:r>
              <a:rPr lang="en-US" b="0" baseline="0" dirty="0"/>
              <a:t>including very low interest rates and countercyclical responses to the global financial crisis and so-called Great Recession.</a:t>
            </a:r>
            <a:endParaRPr lang="en-US" b="0"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2188804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The present value of external debt/GDP = 23% in 2107</a:t>
            </a:r>
            <a:r>
              <a:rPr lang="en-US" b="0" baseline="0" dirty="0"/>
              <a:t>.  The debt thresholds for Weak, Neutral and Strong governance ratings in the Bank/Fund LIC DSF are 30, 40 and 55 percent</a:t>
            </a:r>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2855019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69C971FF-EF28-4195-A575-329446EFAA55}" type="slidenum">
              <a:rPr lang="en-US" smtClean="0"/>
              <a:t>11</a:t>
            </a:fld>
            <a:endParaRPr lang="en-US"/>
          </a:p>
        </p:txBody>
      </p:sp>
    </p:spTree>
    <p:extLst>
      <p:ext uri="{BB962C8B-B14F-4D97-AF65-F5344CB8AC3E}">
        <p14:creationId xmlns:p14="http://schemas.microsoft.com/office/powerpoint/2010/main" val="3692000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countries suffered more significantly from debt service vulnerabilities than debt stock vulnerabilities</a:t>
            </a:r>
          </a:p>
        </p:txBody>
      </p:sp>
      <p:sp>
        <p:nvSpPr>
          <p:cNvPr id="4" name="Slide Number Placeholder 3"/>
          <p:cNvSpPr>
            <a:spLocks noGrp="1"/>
          </p:cNvSpPr>
          <p:nvPr>
            <p:ph type="sldNum" sz="quarter" idx="5"/>
          </p:nvPr>
        </p:nvSpPr>
        <p:spPr/>
        <p:txBody>
          <a:bodyPr/>
          <a:lstStyle/>
          <a:p>
            <a:fld id="{56DFFD05-9B23-2747-BAEF-1589205AA966}" type="slidenum">
              <a:rPr lang="en-US" smtClean="0"/>
              <a:t>13</a:t>
            </a:fld>
            <a:endParaRPr lang="en-US"/>
          </a:p>
        </p:txBody>
      </p:sp>
    </p:spTree>
    <p:extLst>
      <p:ext uri="{BB962C8B-B14F-4D97-AF65-F5344CB8AC3E}">
        <p14:creationId xmlns:p14="http://schemas.microsoft.com/office/powerpoint/2010/main" val="2611417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Deteriorations in debt sustainability since 2013 are widespread</a:t>
            </a:r>
            <a:r>
              <a:rPr lang="en-US" b="0" dirty="0"/>
              <a:t>, across commodity exporters and diversified exporters, frontier markets</a:t>
            </a:r>
            <a:r>
              <a:rPr lang="en-US" b="0" baseline="0" dirty="0"/>
              <a:t> and pre-emerging (“developing”) markets, and fragile and non-fragile states.</a:t>
            </a:r>
            <a:r>
              <a:rPr lang="en-US" b="0" dirty="0"/>
              <a:t>  </a:t>
            </a:r>
          </a:p>
          <a:p>
            <a:endParaRPr lang="en-US" b="0" dirty="0"/>
          </a:p>
          <a:p>
            <a:r>
              <a:rPr lang="en-US" b="0" dirty="0"/>
              <a:t>The</a:t>
            </a:r>
            <a:r>
              <a:rPr lang="en-US" b="0" baseline="0" dirty="0"/>
              <a:t> diversified exporters have done better than the commodity exporters and the non-fragile states have done better than the fragile states.</a:t>
            </a:r>
          </a:p>
          <a:p>
            <a:endParaRPr lang="en-US" b="0" dirty="0"/>
          </a:p>
          <a:p>
            <a:r>
              <a:rPr lang="en-US" b="0" dirty="0"/>
              <a:t>There have been only 3 improvements over that</a:t>
            </a:r>
            <a:r>
              <a:rPr lang="en-US" b="0" baseline="0" dirty="0"/>
              <a:t> period: Rwanda went from Moderate risk to Low risk and Comoros and DRC went from High to Moderate.</a:t>
            </a:r>
            <a:endParaRPr lang="en-US" b="0" dirty="0"/>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a:p>
        </p:txBody>
      </p:sp>
    </p:spTree>
    <p:extLst>
      <p:ext uri="{BB962C8B-B14F-4D97-AF65-F5344CB8AC3E}">
        <p14:creationId xmlns:p14="http://schemas.microsoft.com/office/powerpoint/2010/main" val="4141142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FFD05-9B23-2747-BAEF-1589205AA966}" type="slidenum">
              <a:rPr lang="en-US" smtClean="0"/>
              <a:t>20</a:t>
            </a:fld>
            <a:endParaRPr lang="en-US"/>
          </a:p>
        </p:txBody>
      </p:sp>
    </p:spTree>
    <p:extLst>
      <p:ext uri="{BB962C8B-B14F-4D97-AF65-F5344CB8AC3E}">
        <p14:creationId xmlns:p14="http://schemas.microsoft.com/office/powerpoint/2010/main" val="1537881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69C971FF-EF28-4195-A575-329446EFAA55}" type="slidenum">
              <a:rPr lang="en-US" smtClean="0"/>
              <a:t>22</a:t>
            </a:fld>
            <a:endParaRPr lang="en-US"/>
          </a:p>
        </p:txBody>
      </p:sp>
    </p:spTree>
    <p:extLst>
      <p:ext uri="{BB962C8B-B14F-4D97-AF65-F5344CB8AC3E}">
        <p14:creationId xmlns:p14="http://schemas.microsoft.com/office/powerpoint/2010/main" val="3515912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DDAC77-0D23-CD42-AC5A-70C4A634E24A}"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173379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DDAC77-0D23-CD42-AC5A-70C4A634E24A}"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172257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45DDAC77-0D23-CD42-AC5A-70C4A634E24A}"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741945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45DDAC77-0D23-CD42-AC5A-70C4A634E24A}"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2853802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DAC77-0D23-CD42-AC5A-70C4A634E24A}"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765556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DAC77-0D23-CD42-AC5A-70C4A634E24A}"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4199015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DAC77-0D23-CD42-AC5A-70C4A634E24A}"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2058429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DDAC77-0D23-CD42-AC5A-70C4A634E24A}"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393479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DDAC77-0D23-CD42-AC5A-70C4A634E24A}"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32029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DDAC77-0D23-CD42-AC5A-70C4A634E24A}"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88770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DDAC77-0D23-CD42-AC5A-70C4A634E24A}"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269216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DAC77-0D23-CD42-AC5A-70C4A634E24A}"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390674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DDAC77-0D23-CD42-AC5A-70C4A634E24A}"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356751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45DDAC77-0D23-CD42-AC5A-70C4A634E24A}" type="datetimeFigureOut">
              <a:rPr lang="en-US" smtClean="0"/>
              <a:t>7/29/2019</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3A8DC161-0823-F549-AA68-F254E8989D34}" type="slidenum">
              <a:rPr lang="en-US" smtClean="0"/>
              <a:t>‹#›</a:t>
            </a:fld>
            <a:endParaRPr lang="en-US"/>
          </a:p>
        </p:txBody>
      </p:sp>
    </p:spTree>
    <p:extLst>
      <p:ext uri="{BB962C8B-B14F-4D97-AF65-F5344CB8AC3E}">
        <p14:creationId xmlns:p14="http://schemas.microsoft.com/office/powerpoint/2010/main" val="108355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5DDAC77-0D23-CD42-AC5A-70C4A634E24A}" type="datetimeFigureOut">
              <a:rPr lang="en-US" smtClean="0"/>
              <a:t>7/29/2019</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A8DC161-0823-F549-AA68-F254E8989D34}" type="slidenum">
              <a:rPr lang="en-US" smtClean="0"/>
              <a:t>‹#›</a:t>
            </a:fld>
            <a:endParaRPr lang="en-US"/>
          </a:p>
        </p:txBody>
      </p:sp>
    </p:spTree>
    <p:extLst>
      <p:ext uri="{BB962C8B-B14F-4D97-AF65-F5344CB8AC3E}">
        <p14:creationId xmlns:p14="http://schemas.microsoft.com/office/powerpoint/2010/main" val="2370639170"/>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file:////C:/var/folders/q2/0kmr6zgs3_bb4_330c_xjdbh0000gn/T/com.microsoft.Word/WebArchiveCopyPasteTempFiles/page8image183296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C659EC-6C17-2A4B-9D27-CA57AA598AFB}"/>
              </a:ext>
            </a:extLst>
          </p:cNvPr>
          <p:cNvSpPr>
            <a:spLocks noGrp="1"/>
          </p:cNvSpPr>
          <p:nvPr>
            <p:ph type="ctrTitle"/>
          </p:nvPr>
        </p:nvSpPr>
        <p:spPr/>
        <p:txBody>
          <a:bodyPr/>
          <a:lstStyle/>
          <a:p>
            <a:pPr algn="ctr"/>
            <a:r>
              <a:rPr lang="en-US" sz="4800" dirty="0"/>
              <a:t>Recent African Debt Vulnerabilities and Challenges for Monetary Policy </a:t>
            </a:r>
          </a:p>
        </p:txBody>
      </p:sp>
      <p:sp>
        <p:nvSpPr>
          <p:cNvPr id="3" name="Subtitle 2">
            <a:extLst>
              <a:ext uri="{FF2B5EF4-FFF2-40B4-BE49-F238E27FC236}">
                <a16:creationId xmlns:a16="http://schemas.microsoft.com/office/drawing/2014/main" xmlns="" id="{B05B08BF-D0C8-4040-9C29-2219EE2EE76D}"/>
              </a:ext>
            </a:extLst>
          </p:cNvPr>
          <p:cNvSpPr>
            <a:spLocks noGrp="1"/>
          </p:cNvSpPr>
          <p:nvPr>
            <p:ph type="subTitle" idx="1"/>
          </p:nvPr>
        </p:nvSpPr>
        <p:spPr>
          <a:xfrm>
            <a:off x="810001" y="4952144"/>
            <a:ext cx="10572000" cy="1705510"/>
          </a:xfrm>
        </p:spPr>
        <p:txBody>
          <a:bodyPr>
            <a:normAutofit/>
          </a:bodyPr>
          <a:lstStyle/>
          <a:p>
            <a:pPr algn="ctr"/>
            <a:r>
              <a:rPr lang="en-US" sz="3200" b="1" dirty="0"/>
              <a:t>By Professor Benno J. </a:t>
            </a:r>
            <a:r>
              <a:rPr lang="en-US" sz="3200" b="1" dirty="0" err="1"/>
              <a:t>Ndulu</a:t>
            </a:r>
            <a:endParaRPr lang="en-US" sz="3200" b="1" dirty="0"/>
          </a:p>
          <a:p>
            <a:pPr algn="ctr"/>
            <a:r>
              <a:rPr lang="en-US" sz="2000" b="1" dirty="0"/>
              <a:t>(with acknowledgement of Prof. Stephen O’Connell – Co author of Parent Paper)</a:t>
            </a:r>
          </a:p>
        </p:txBody>
      </p:sp>
    </p:spTree>
    <p:extLst>
      <p:ext uri="{BB962C8B-B14F-4D97-AF65-F5344CB8AC3E}">
        <p14:creationId xmlns:p14="http://schemas.microsoft.com/office/powerpoint/2010/main" val="3400107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E5153B99-2656-CC49-8AAA-EFD281D197D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67962"/>
            <a:ext cx="12072550" cy="6722076"/>
          </a:xfrm>
          <a:prstGeom prst="rect">
            <a:avLst/>
          </a:prstGeom>
          <a:noFill/>
          <a:ln>
            <a:noFill/>
          </a:ln>
        </p:spPr>
      </p:pic>
    </p:spTree>
    <p:extLst>
      <p:ext uri="{BB962C8B-B14F-4D97-AF65-F5344CB8AC3E}">
        <p14:creationId xmlns:p14="http://schemas.microsoft.com/office/powerpoint/2010/main" val="696496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609600"/>
            <a:ext cx="7543800" cy="5562600"/>
          </a:xfrm>
          <a:prstGeom prst="rect">
            <a:avLst/>
          </a:prstGeom>
          <a:noFill/>
          <a:ln>
            <a:noFill/>
          </a:ln>
        </p:spPr>
      </p:pic>
    </p:spTree>
    <p:extLst>
      <p:ext uri="{BB962C8B-B14F-4D97-AF65-F5344CB8AC3E}">
        <p14:creationId xmlns:p14="http://schemas.microsoft.com/office/powerpoint/2010/main" val="214922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98FBF1-FA4E-3B43-AFB7-68CD6460D9A0}"/>
              </a:ext>
            </a:extLst>
          </p:cNvPr>
          <p:cNvSpPr>
            <a:spLocks noGrp="1"/>
          </p:cNvSpPr>
          <p:nvPr>
            <p:ph type="title"/>
          </p:nvPr>
        </p:nvSpPr>
        <p:spPr>
          <a:xfrm>
            <a:off x="810000" y="82193"/>
            <a:ext cx="10571998" cy="1335445"/>
          </a:xfrm>
        </p:spPr>
        <p:txBody>
          <a:bodyPr>
            <a:noAutofit/>
          </a:bodyPr>
          <a:lstStyle/>
          <a:p>
            <a:pPr algn="ctr"/>
            <a:r>
              <a:rPr lang="en-US" sz="4400" b="1" dirty="0"/>
              <a:t>Emerging and Rapidly Rising Public Debt Burden</a:t>
            </a:r>
          </a:p>
        </p:txBody>
      </p:sp>
      <p:sp>
        <p:nvSpPr>
          <p:cNvPr id="3" name="Content Placeholder 2">
            <a:extLst>
              <a:ext uri="{FF2B5EF4-FFF2-40B4-BE49-F238E27FC236}">
                <a16:creationId xmlns:a16="http://schemas.microsoft.com/office/drawing/2014/main" xmlns="" id="{DE47D921-406B-DE4B-A341-3DAFE7F09783}"/>
              </a:ext>
            </a:extLst>
          </p:cNvPr>
          <p:cNvSpPr>
            <a:spLocks noGrp="1"/>
          </p:cNvSpPr>
          <p:nvPr>
            <p:ph idx="1"/>
          </p:nvPr>
        </p:nvSpPr>
        <p:spPr>
          <a:xfrm>
            <a:off x="267129" y="2222287"/>
            <a:ext cx="11661168" cy="4363448"/>
          </a:xfrm>
        </p:spPr>
        <p:txBody>
          <a:bodyPr>
            <a:normAutofit/>
          </a:bodyPr>
          <a:lstStyle/>
          <a:p>
            <a:r>
              <a:rPr lang="en-US" sz="2400" b="1" dirty="0"/>
              <a:t>Figure below  provides a sense of the rapid build up of debt servicing burden on domestic revenue. </a:t>
            </a:r>
            <a:r>
              <a:rPr lang="en-US" sz="2400" dirty="0"/>
              <a:t>It shows that between 2013 and 2017, the debt service burden for the majority of countries have accelerated (above the 45degree line).  </a:t>
            </a:r>
          </a:p>
          <a:p>
            <a:r>
              <a:rPr lang="en-US" sz="2400" b="1" dirty="0"/>
              <a:t>The next table shows a rising proportion of countries at high risk or in debt distress already.</a:t>
            </a:r>
          </a:p>
          <a:p>
            <a:r>
              <a:rPr lang="en-US" sz="2400" b="1" dirty="0"/>
              <a:t>Maturity Bunching around 2023 poses a potential debt servicing crisis in the absence of of </a:t>
            </a:r>
            <a:r>
              <a:rPr lang="en-US" sz="2200" b="1" dirty="0"/>
              <a:t>successful restructuring or adequate sinking Fund </a:t>
            </a:r>
          </a:p>
        </p:txBody>
      </p:sp>
    </p:spTree>
    <p:extLst>
      <p:ext uri="{BB962C8B-B14F-4D97-AF65-F5344CB8AC3E}">
        <p14:creationId xmlns:p14="http://schemas.microsoft.com/office/powerpoint/2010/main" val="2785310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32CF7505-3889-634D-8B85-DFFDCAA0DEBD}"/>
              </a:ext>
            </a:extLst>
          </p:cNvPr>
          <p:cNvSpPr>
            <a:spLocks noChangeArrowheads="1"/>
          </p:cNvSpPr>
          <p:nvPr/>
        </p:nvSpPr>
        <p:spPr bwMode="auto">
          <a:xfrm>
            <a:off x="-1" y="0"/>
            <a:ext cx="3401499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21" descr="page8image1832960">
            <a:extLst>
              <a:ext uri="{FF2B5EF4-FFF2-40B4-BE49-F238E27FC236}">
                <a16:creationId xmlns:a16="http://schemas.microsoft.com/office/drawing/2014/main" xmlns="" id="{73A5CD92-A754-5C4F-B1DD-F38FDB0F0114}"/>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 y="0"/>
            <a:ext cx="12082410" cy="6503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16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A638F0-C245-8D4B-9EE0-92A704CE694B}"/>
              </a:ext>
            </a:extLst>
          </p:cNvPr>
          <p:cNvSpPr>
            <a:spLocks noGrp="1"/>
          </p:cNvSpPr>
          <p:nvPr>
            <p:ph type="title"/>
          </p:nvPr>
        </p:nvSpPr>
        <p:spPr/>
        <p:txBody>
          <a:bodyPr/>
          <a:lstStyle/>
          <a:p>
            <a:pPr algn="ctr"/>
            <a:r>
              <a:rPr lang="en-US" b="1" dirty="0"/>
              <a:t>Rapid Transitions into High Risk of Debt Distress </a:t>
            </a:r>
          </a:p>
        </p:txBody>
      </p:sp>
      <p:sp>
        <p:nvSpPr>
          <p:cNvPr id="3" name="Content Placeholder 2">
            <a:extLst>
              <a:ext uri="{FF2B5EF4-FFF2-40B4-BE49-F238E27FC236}">
                <a16:creationId xmlns:a16="http://schemas.microsoft.com/office/drawing/2014/main" xmlns="" id="{26BAAD3C-E0BC-794F-A73E-A1DF3D586B90}"/>
              </a:ext>
            </a:extLst>
          </p:cNvPr>
          <p:cNvSpPr>
            <a:spLocks noGrp="1"/>
          </p:cNvSpPr>
          <p:nvPr>
            <p:ph idx="1"/>
          </p:nvPr>
        </p:nvSpPr>
        <p:spPr>
          <a:xfrm>
            <a:off x="215757" y="1520575"/>
            <a:ext cx="11825555" cy="5137079"/>
          </a:xfrm>
        </p:spPr>
        <p:txBody>
          <a:bodyPr>
            <a:normAutofit fontScale="92500" lnSpcReduction="20000"/>
          </a:bodyPr>
          <a:lstStyle/>
          <a:p>
            <a:r>
              <a:rPr lang="en-US" sz="2600" b="1" dirty="0"/>
              <a:t>In 2013 out of 39 African low income countries</a:t>
            </a:r>
          </a:p>
          <a:p>
            <a:pPr lvl="1"/>
            <a:r>
              <a:rPr lang="en-US" sz="2000" b="1" dirty="0"/>
              <a:t>12 were categorized with low risk of debt distress</a:t>
            </a:r>
          </a:p>
          <a:p>
            <a:pPr lvl="1"/>
            <a:r>
              <a:rPr lang="en-US" sz="2000" b="1" dirty="0"/>
              <a:t>18 with moderate risk</a:t>
            </a:r>
          </a:p>
          <a:p>
            <a:pPr lvl="1"/>
            <a:r>
              <a:rPr lang="en-US" sz="2000" b="1" dirty="0"/>
              <a:t>10 with high risk and none under distress</a:t>
            </a:r>
          </a:p>
          <a:p>
            <a:r>
              <a:rPr lang="en-US" sz="2400" dirty="0"/>
              <a:t> </a:t>
            </a:r>
            <a:r>
              <a:rPr lang="en-US" sz="2400" b="1" dirty="0"/>
              <a:t>By 2018</a:t>
            </a:r>
          </a:p>
          <a:p>
            <a:pPr lvl="1"/>
            <a:r>
              <a:rPr lang="en-US" sz="2000" b="1" dirty="0"/>
              <a:t>Only 4 remained at low risk of debt distress</a:t>
            </a:r>
          </a:p>
          <a:p>
            <a:pPr lvl="1"/>
            <a:r>
              <a:rPr lang="en-US" sz="2000" b="1" dirty="0"/>
              <a:t>17 were at moderate risk</a:t>
            </a:r>
          </a:p>
          <a:p>
            <a:pPr lvl="1"/>
            <a:r>
              <a:rPr lang="en-US" sz="2000" b="1" dirty="0"/>
              <a:t>12 were in high risk of distress </a:t>
            </a:r>
            <a:r>
              <a:rPr lang="en-US" sz="2000" dirty="0"/>
              <a:t>(</a:t>
            </a:r>
            <a:r>
              <a:rPr lang="en-US" sz="2000" b="1" dirty="0"/>
              <a:t>of which 8 were categorized fragile states or in conflict</a:t>
            </a:r>
            <a:r>
              <a:rPr lang="en-US" sz="2000" dirty="0"/>
              <a:t>) </a:t>
            </a:r>
          </a:p>
          <a:p>
            <a:pPr lvl="1"/>
            <a:r>
              <a:rPr lang="en-US" sz="2000" b="1" dirty="0"/>
              <a:t>6 in Distress </a:t>
            </a:r>
            <a:r>
              <a:rPr lang="en-US" sz="2000" dirty="0"/>
              <a:t>(</a:t>
            </a:r>
            <a:r>
              <a:rPr lang="en-US" sz="2000" b="1" dirty="0"/>
              <a:t>of which 5 were categorized as fragile states or in conflict</a:t>
            </a:r>
            <a:r>
              <a:rPr lang="en-US" sz="2000" dirty="0"/>
              <a:t>)</a:t>
            </a:r>
          </a:p>
          <a:p>
            <a:r>
              <a:rPr lang="en-US" sz="2400" b="1" dirty="0"/>
              <a:t>Out of the 12 previously with low risk 6 transited to moderate and 3 to high risk</a:t>
            </a:r>
          </a:p>
          <a:p>
            <a:r>
              <a:rPr lang="en-US" sz="2400" b="1" dirty="0"/>
              <a:t>Out of 18 previously with moderate risk 1 improved to low risk, 5 worsened to high risk and 3 to distress  </a:t>
            </a:r>
          </a:p>
          <a:p>
            <a:r>
              <a:rPr lang="en-US" sz="2400" b="1" dirty="0"/>
              <a:t>Out of 9 previously in High risk 2 improved to moderate and 3 worsened to distress </a:t>
            </a:r>
          </a:p>
          <a:p>
            <a:endParaRPr lang="en-US" sz="2400" dirty="0"/>
          </a:p>
        </p:txBody>
      </p:sp>
    </p:spTree>
    <p:extLst>
      <p:ext uri="{BB962C8B-B14F-4D97-AF65-F5344CB8AC3E}">
        <p14:creationId xmlns:p14="http://schemas.microsoft.com/office/powerpoint/2010/main" val="3525692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1601" y="1295400"/>
            <a:ext cx="3200399" cy="2308324"/>
          </a:xfrm>
          <a:prstGeom prst="rect">
            <a:avLst/>
          </a:prstGeom>
          <a:noFill/>
        </p:spPr>
        <p:txBody>
          <a:bodyPr wrap="square" rtlCol="0">
            <a:spAutoFit/>
          </a:bodyPr>
          <a:lstStyle/>
          <a:p>
            <a:pPr>
              <a:lnSpc>
                <a:spcPct val="90000"/>
              </a:lnSpc>
            </a:pPr>
            <a:r>
              <a:rPr lang="en-US" sz="2000" dirty="0">
                <a:solidFill>
                  <a:schemeClr val="tx2"/>
                </a:solidFill>
                <a:latin typeface="Calibri" panose="020F0502020204030204" pitchFamily="34" charset="0"/>
              </a:rPr>
              <a:t>d = diversified exporter</a:t>
            </a:r>
          </a:p>
          <a:p>
            <a:pPr>
              <a:lnSpc>
                <a:spcPct val="90000"/>
              </a:lnSpc>
            </a:pPr>
            <a:r>
              <a:rPr lang="en-US" sz="2000" dirty="0">
                <a:solidFill>
                  <a:schemeClr val="tx2"/>
                </a:solidFill>
                <a:latin typeface="Calibri" panose="020F0502020204030204" pitchFamily="34" charset="0"/>
              </a:rPr>
              <a:t>c = commodity exporter</a:t>
            </a:r>
          </a:p>
          <a:p>
            <a:pPr>
              <a:lnSpc>
                <a:spcPct val="90000"/>
              </a:lnSpc>
            </a:pPr>
            <a:endParaRPr lang="en-US" sz="2000" dirty="0">
              <a:solidFill>
                <a:schemeClr val="tx2"/>
              </a:solidFill>
              <a:latin typeface="Calibri" panose="020F0502020204030204" pitchFamily="34" charset="0"/>
            </a:endParaRPr>
          </a:p>
          <a:p>
            <a:pPr>
              <a:lnSpc>
                <a:spcPct val="90000"/>
              </a:lnSpc>
            </a:pPr>
            <a:r>
              <a:rPr lang="en-US" sz="2000" dirty="0">
                <a:solidFill>
                  <a:schemeClr val="tx2"/>
                </a:solidFill>
                <a:latin typeface="Calibri" panose="020F0502020204030204" pitchFamily="34" charset="0"/>
              </a:rPr>
              <a:t>m = frontier market</a:t>
            </a:r>
          </a:p>
          <a:p>
            <a:pPr>
              <a:lnSpc>
                <a:spcPct val="90000"/>
              </a:lnSpc>
            </a:pPr>
            <a:r>
              <a:rPr lang="en-US" sz="2000" dirty="0">
                <a:solidFill>
                  <a:schemeClr val="tx2"/>
                </a:solidFill>
                <a:latin typeface="Calibri" panose="020F0502020204030204" pitchFamily="34" charset="0"/>
              </a:rPr>
              <a:t>f = fragile or conflict-affected</a:t>
            </a:r>
          </a:p>
          <a:p>
            <a:pPr>
              <a:lnSpc>
                <a:spcPct val="90000"/>
              </a:lnSpc>
            </a:pPr>
            <a:r>
              <a:rPr lang="en-US" sz="2000" dirty="0">
                <a:solidFill>
                  <a:schemeClr val="tx2"/>
                </a:solidFill>
                <a:latin typeface="Calibri" panose="020F0502020204030204" pitchFamily="34" charset="0"/>
              </a:rPr>
              <a:t>p = pre-emerging</a:t>
            </a:r>
          </a:p>
          <a:p>
            <a:pPr>
              <a:lnSpc>
                <a:spcPct val="90000"/>
              </a:lnSpc>
            </a:pPr>
            <a:endParaRPr lang="en-US" sz="2000" dirty="0">
              <a:solidFill>
                <a:schemeClr val="tx2"/>
              </a:solidFill>
              <a:latin typeface="Calibri" panose="020F0502020204030204" pitchFamily="34" charset="0"/>
            </a:endParaRPr>
          </a:p>
          <a:p>
            <a:pPr>
              <a:lnSpc>
                <a:spcPct val="90000"/>
              </a:lnSpc>
            </a:pPr>
            <a:r>
              <a:rPr lang="en-US" sz="2000" dirty="0">
                <a:solidFill>
                  <a:schemeClr val="tx2"/>
                </a:solidFill>
                <a:latin typeface="Calibri" panose="020F0502020204030204" pitchFamily="34" charset="0"/>
              </a:rPr>
              <a:t>Non-HIPC countries in </a:t>
            </a:r>
            <a:r>
              <a:rPr lang="en-US" sz="2000" b="1" dirty="0">
                <a:solidFill>
                  <a:schemeClr val="tx2"/>
                </a:solidFill>
                <a:latin typeface="Calibri" panose="020F0502020204030204" pitchFamily="34" charset="0"/>
              </a:rPr>
              <a:t>bold</a:t>
            </a:r>
            <a:r>
              <a:rPr lang="en-US" sz="2000" dirty="0">
                <a:solidFill>
                  <a:schemeClr val="tx2"/>
                </a:solidFill>
                <a:latin typeface="Calibri" panose="020F0502020204030204" pitchFamily="34" charset="0"/>
              </a:rPr>
              <a:t>.</a:t>
            </a:r>
          </a:p>
        </p:txBody>
      </p:sp>
      <p:sp>
        <p:nvSpPr>
          <p:cNvPr id="4" name="TextBox 3"/>
          <p:cNvSpPr txBox="1"/>
          <p:nvPr/>
        </p:nvSpPr>
        <p:spPr>
          <a:xfrm>
            <a:off x="1588" y="6488668"/>
            <a:ext cx="8761412" cy="341632"/>
          </a:xfrm>
          <a:prstGeom prst="rect">
            <a:avLst/>
          </a:prstGeom>
          <a:noFill/>
        </p:spPr>
        <p:txBody>
          <a:bodyPr wrap="square" rtlCol="0">
            <a:spAutoFit/>
          </a:bodyPr>
          <a:lstStyle/>
          <a:p>
            <a:pPr>
              <a:lnSpc>
                <a:spcPct val="90000"/>
              </a:lnSpc>
            </a:pPr>
            <a:r>
              <a:rPr lang="en-US" dirty="0">
                <a:solidFill>
                  <a:schemeClr val="tx2"/>
                </a:solidFill>
                <a:latin typeface="Calibri" panose="020F0502020204030204" pitchFamily="34" charset="0"/>
              </a:rPr>
              <a:t>Source: IMF (2018), World Bank (2018), Joint IMF/WB LIC DSA list May 2019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10" y="609600"/>
            <a:ext cx="8784541" cy="5715000"/>
          </a:xfrm>
          <a:prstGeom prst="rect">
            <a:avLst/>
          </a:prstGeom>
        </p:spPr>
      </p:pic>
      <p:sp>
        <p:nvSpPr>
          <p:cNvPr id="5" name="TextBox 4"/>
          <p:cNvSpPr txBox="1"/>
          <p:nvPr/>
        </p:nvSpPr>
        <p:spPr>
          <a:xfrm>
            <a:off x="1588" y="0"/>
            <a:ext cx="2513012" cy="397032"/>
          </a:xfrm>
          <a:prstGeom prst="rect">
            <a:avLst/>
          </a:prstGeom>
          <a:noFill/>
        </p:spPr>
        <p:txBody>
          <a:bodyPr wrap="square" rtlCol="0">
            <a:spAutoFit/>
          </a:bodyPr>
          <a:lstStyle/>
          <a:p>
            <a:pPr>
              <a:lnSpc>
                <a:spcPct val="90000"/>
              </a:lnSpc>
            </a:pPr>
            <a:r>
              <a:rPr lang="en-US" sz="2200" b="1" dirty="0">
                <a:latin typeface="Calibri" panose="020F0502020204030204" pitchFamily="34" charset="0"/>
              </a:rPr>
              <a:t>2/2</a:t>
            </a:r>
          </a:p>
        </p:txBody>
      </p:sp>
    </p:spTree>
    <p:extLst>
      <p:ext uri="{BB962C8B-B14F-4D97-AF65-F5344CB8AC3E}">
        <p14:creationId xmlns:p14="http://schemas.microsoft.com/office/powerpoint/2010/main" val="2538190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071A03-A8D4-D24B-A001-D65F6386ED80}"/>
              </a:ext>
            </a:extLst>
          </p:cNvPr>
          <p:cNvSpPr>
            <a:spLocks noGrp="1"/>
          </p:cNvSpPr>
          <p:nvPr>
            <p:ph type="title"/>
          </p:nvPr>
        </p:nvSpPr>
        <p:spPr>
          <a:xfrm>
            <a:off x="810000" y="256854"/>
            <a:ext cx="10571998" cy="1160784"/>
          </a:xfrm>
        </p:spPr>
        <p:txBody>
          <a:bodyPr>
            <a:normAutofit fontScale="90000"/>
          </a:bodyPr>
          <a:lstStyle/>
          <a:p>
            <a:pPr algn="ctr"/>
            <a:r>
              <a:rPr lang="en-US" dirty="0"/>
              <a:t>Two Important </a:t>
            </a:r>
            <a:r>
              <a:rPr lang="en-US" b="1" dirty="0"/>
              <a:t> Distinguishing Compositional features of Recent African Debt</a:t>
            </a:r>
          </a:p>
        </p:txBody>
      </p:sp>
      <p:sp>
        <p:nvSpPr>
          <p:cNvPr id="3" name="Content Placeholder 2">
            <a:extLst>
              <a:ext uri="{FF2B5EF4-FFF2-40B4-BE49-F238E27FC236}">
                <a16:creationId xmlns:a16="http://schemas.microsoft.com/office/drawing/2014/main" xmlns="" id="{F1736A0D-E75A-0F44-BBD4-CC633EBA6F95}"/>
              </a:ext>
            </a:extLst>
          </p:cNvPr>
          <p:cNvSpPr>
            <a:spLocks noGrp="1"/>
          </p:cNvSpPr>
          <p:nvPr>
            <p:ph idx="1"/>
          </p:nvPr>
        </p:nvSpPr>
        <p:spPr>
          <a:xfrm>
            <a:off x="205483" y="1825624"/>
            <a:ext cx="11815281" cy="4862851"/>
          </a:xfrm>
        </p:spPr>
        <p:txBody>
          <a:bodyPr>
            <a:normAutofit lnSpcReduction="10000"/>
          </a:bodyPr>
          <a:lstStyle/>
          <a:p>
            <a:r>
              <a:rPr lang="en-US" sz="2400" b="1" dirty="0"/>
              <a:t>One, debt has increasingly been acquired from non-concessional sources at higher cost and shorter maturity</a:t>
            </a:r>
            <a:r>
              <a:rPr lang="en-US" sz="2400" dirty="0"/>
              <a:t>. </a:t>
            </a:r>
          </a:p>
          <a:p>
            <a:pPr lvl="1"/>
            <a:r>
              <a:rPr lang="en-US" sz="2000" b="1" i="1" dirty="0"/>
              <a:t>Commercial debt has increased from 2.7% to 5.6% of GDP(doubled) and</a:t>
            </a:r>
          </a:p>
          <a:p>
            <a:pPr lvl="1"/>
            <a:r>
              <a:rPr lang="en-US" sz="2000" b="1" i="1" dirty="0"/>
              <a:t> domestic debt at market rates  has increased from 10.8% of GDP to 15.8%. </a:t>
            </a:r>
          </a:p>
          <a:p>
            <a:pPr lvl="1"/>
            <a:r>
              <a:rPr lang="en-US" sz="2000" b="1" i="1" dirty="0"/>
              <a:t>And for 8 SSA post HIPC countries in debt difficulties commercial external debt increased  from 4.9% to 15.3% while domestic debt  increased from 12% to 18.7%.</a:t>
            </a:r>
          </a:p>
          <a:p>
            <a:r>
              <a:rPr lang="en-US" dirty="0"/>
              <a:t> </a:t>
            </a:r>
            <a:r>
              <a:rPr lang="en-US" sz="2400" b="1" dirty="0"/>
              <a:t>Two</a:t>
            </a:r>
            <a:r>
              <a:rPr lang="en-US" sz="2400" dirty="0"/>
              <a:t>, </a:t>
            </a:r>
            <a:r>
              <a:rPr lang="en-US" sz="2400" b="1" dirty="0"/>
              <a:t>the composition of creditors is also hugely different</a:t>
            </a:r>
            <a:r>
              <a:rPr lang="en-US" sz="2400" dirty="0"/>
              <a:t>. </a:t>
            </a:r>
            <a:endParaRPr lang="en-US" dirty="0"/>
          </a:p>
          <a:p>
            <a:pPr lvl="1"/>
            <a:r>
              <a:rPr lang="en-US" sz="2000" b="1" i="1" dirty="0"/>
              <a:t>the share of Paris Club debt declined</a:t>
            </a:r>
            <a:r>
              <a:rPr lang="en-US" sz="2000" b="1" i="1" u="sng" dirty="0"/>
              <a:t> </a:t>
            </a:r>
            <a:r>
              <a:rPr lang="en-US" sz="2000" b="1" i="1" dirty="0"/>
              <a:t>sharply</a:t>
            </a:r>
            <a:r>
              <a:rPr lang="en-US" sz="2000" b="1" i="1" u="sng" dirty="0"/>
              <a:t> </a:t>
            </a:r>
            <a:r>
              <a:rPr lang="en-US" sz="2000" b="1" i="1" dirty="0"/>
              <a:t>from 7.4% of GDP in </a:t>
            </a:r>
            <a:r>
              <a:rPr lang="en-US" sz="2000" b="1" i="1" u="sng" dirty="0"/>
              <a:t>2007</a:t>
            </a:r>
            <a:r>
              <a:rPr lang="en-US" sz="2000" b="1" i="1" dirty="0"/>
              <a:t> to 2.2% in </a:t>
            </a:r>
            <a:r>
              <a:rPr lang="en-US" sz="2000" b="1" i="1" u="sng" dirty="0"/>
              <a:t>2016</a:t>
            </a:r>
            <a:r>
              <a:rPr lang="en-US" sz="2000" b="1" i="1" dirty="0"/>
              <a:t>; </a:t>
            </a:r>
          </a:p>
          <a:p>
            <a:pPr lvl="1"/>
            <a:r>
              <a:rPr lang="en-US" sz="2000" b="1" i="1" dirty="0"/>
              <a:t>Bilateral debt from China increased from 0.3% to 4.2% of GDP (14-fold) in the same period; and  </a:t>
            </a:r>
          </a:p>
          <a:p>
            <a:pPr lvl="1"/>
            <a:r>
              <a:rPr lang="en-US" sz="2000" b="1" i="1" dirty="0"/>
              <a:t>For 8 SSA Post-HIPC countries in Debt difficulties the change was more pronounced – Paris Club down from 8% to 2.8%; bilateral from China increased from 0.2% to 11.6%. (table </a:t>
            </a:r>
          </a:p>
        </p:txBody>
      </p:sp>
    </p:spTree>
    <p:extLst>
      <p:ext uri="{BB962C8B-B14F-4D97-AF65-F5344CB8AC3E}">
        <p14:creationId xmlns:p14="http://schemas.microsoft.com/office/powerpoint/2010/main" val="2695884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142A02-9C4F-114A-A4CF-9504640D6F15}"/>
              </a:ext>
            </a:extLst>
          </p:cNvPr>
          <p:cNvSpPr>
            <a:spLocks noGrp="1"/>
          </p:cNvSpPr>
          <p:nvPr>
            <p:ph type="title"/>
          </p:nvPr>
        </p:nvSpPr>
        <p:spPr/>
        <p:txBody>
          <a:bodyPr/>
          <a:lstStyle/>
          <a:p>
            <a:pPr algn="ctr"/>
            <a:r>
              <a:rPr lang="en-US" b="1" dirty="0"/>
              <a:t>Major Implications of Compositional Changes</a:t>
            </a:r>
          </a:p>
        </p:txBody>
      </p:sp>
      <p:sp>
        <p:nvSpPr>
          <p:cNvPr id="3" name="Content Placeholder 2">
            <a:extLst>
              <a:ext uri="{FF2B5EF4-FFF2-40B4-BE49-F238E27FC236}">
                <a16:creationId xmlns:a16="http://schemas.microsoft.com/office/drawing/2014/main" xmlns="" id="{1E11A11C-77C3-F648-8E6A-1CD248A41C9B}"/>
              </a:ext>
            </a:extLst>
          </p:cNvPr>
          <p:cNvSpPr>
            <a:spLocks noGrp="1"/>
          </p:cNvSpPr>
          <p:nvPr>
            <p:ph idx="1"/>
          </p:nvPr>
        </p:nvSpPr>
        <p:spPr>
          <a:xfrm>
            <a:off x="92467" y="2222287"/>
            <a:ext cx="11753635" cy="4486738"/>
          </a:xfrm>
        </p:spPr>
        <p:txBody>
          <a:bodyPr>
            <a:normAutofit/>
          </a:bodyPr>
          <a:lstStyle/>
          <a:p>
            <a:pPr marL="0" indent="0">
              <a:buNone/>
            </a:pPr>
            <a:r>
              <a:rPr lang="en-US" sz="3600" b="1" dirty="0"/>
              <a:t>These compositional changes imply that </a:t>
            </a:r>
          </a:p>
          <a:p>
            <a:r>
              <a:rPr lang="en-US" sz="2400" b="1" dirty="0"/>
              <a:t>on the one hand, the external position of many African countries is more exposed to changes in global interest rates and financial market sentiment than it was two decades ago (per dollar of external debt), and </a:t>
            </a:r>
          </a:p>
          <a:p>
            <a:r>
              <a:rPr lang="en-US" sz="2400" b="1" dirty="0"/>
              <a:t>on the other that new issues of creditor coordination will have to be navigated in order to secure protective debt restructurings and handle payments crises.  </a:t>
            </a:r>
          </a:p>
          <a:p>
            <a:endParaRPr lang="en-US" dirty="0"/>
          </a:p>
        </p:txBody>
      </p:sp>
    </p:spTree>
    <p:extLst>
      <p:ext uri="{BB962C8B-B14F-4D97-AF65-F5344CB8AC3E}">
        <p14:creationId xmlns:p14="http://schemas.microsoft.com/office/powerpoint/2010/main" val="3176075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255ADC-3A58-FA48-A7F7-63CF4E8914F4}"/>
              </a:ext>
            </a:extLst>
          </p:cNvPr>
          <p:cNvSpPr>
            <a:spLocks noGrp="1"/>
          </p:cNvSpPr>
          <p:nvPr>
            <p:ph type="title"/>
          </p:nvPr>
        </p:nvSpPr>
        <p:spPr/>
        <p:txBody>
          <a:bodyPr/>
          <a:lstStyle/>
          <a:p>
            <a:pPr algn="ctr"/>
            <a:r>
              <a:rPr lang="en-US" b="1" dirty="0"/>
              <a:t>Key Drivers</a:t>
            </a:r>
          </a:p>
        </p:txBody>
      </p:sp>
      <p:sp>
        <p:nvSpPr>
          <p:cNvPr id="3" name="Content Placeholder 2">
            <a:extLst>
              <a:ext uri="{FF2B5EF4-FFF2-40B4-BE49-F238E27FC236}">
                <a16:creationId xmlns:a16="http://schemas.microsoft.com/office/drawing/2014/main" xmlns="" id="{9F2590DB-D950-4B40-A609-3227E1C18E30}"/>
              </a:ext>
            </a:extLst>
          </p:cNvPr>
          <p:cNvSpPr>
            <a:spLocks noGrp="1"/>
          </p:cNvSpPr>
          <p:nvPr>
            <p:ph idx="1"/>
          </p:nvPr>
        </p:nvSpPr>
        <p:spPr>
          <a:xfrm>
            <a:off x="482885" y="1825625"/>
            <a:ext cx="11270751" cy="4780658"/>
          </a:xfrm>
        </p:spPr>
        <p:txBody>
          <a:bodyPr>
            <a:normAutofit fontScale="62500" lnSpcReduction="20000"/>
          </a:bodyPr>
          <a:lstStyle/>
          <a:p>
            <a:pPr marL="0" indent="0">
              <a:buNone/>
            </a:pPr>
            <a:r>
              <a:rPr lang="en-US" sz="3800" b="1" dirty="0"/>
              <a:t>When explaining these trends, it is important to keep in mind four key influential factors: </a:t>
            </a:r>
            <a:r>
              <a:rPr lang="en-US" sz="3800" b="1" i="1" dirty="0"/>
              <a:t>greater ability to borrow, increased financing needs,  fragility, and moral hazard from deep irrevocable debt relief (HIPC,MDRI) .</a:t>
            </a:r>
            <a:r>
              <a:rPr lang="en-US" sz="3800" i="1" dirty="0">
                <a:effectLst/>
              </a:rPr>
              <a:t> </a:t>
            </a:r>
          </a:p>
          <a:p>
            <a:r>
              <a:rPr lang="en-US" sz="3500" b="1" dirty="0"/>
              <a:t>(1) A greater ability to borrow</a:t>
            </a:r>
            <a:r>
              <a:rPr lang="en-US" sz="3500" dirty="0"/>
              <a:t> </a:t>
            </a:r>
            <a:r>
              <a:rPr lang="en-US" sz="3500" b="1" dirty="0"/>
              <a:t>has resulted from  </a:t>
            </a:r>
          </a:p>
          <a:p>
            <a:pPr lvl="1"/>
            <a:r>
              <a:rPr lang="en-US" sz="2600" b="1" dirty="0"/>
              <a:t>massive irrevocable debt relief which 33 African countries received under the HIPC and MDRI programs;</a:t>
            </a:r>
          </a:p>
          <a:p>
            <a:pPr lvl="1"/>
            <a:r>
              <a:rPr lang="en-US" sz="2600" b="1" dirty="0"/>
              <a:t>improved fundamentals partly buttressed by reform programs with key multi-lateral institutions and </a:t>
            </a:r>
          </a:p>
          <a:p>
            <a:pPr lvl="1"/>
            <a:r>
              <a:rPr lang="en-US" sz="2600" b="1" dirty="0" err="1"/>
              <a:t>favourable</a:t>
            </a:r>
            <a:r>
              <a:rPr lang="en-US" sz="2600" b="1" dirty="0"/>
              <a:t> global financial conditions</a:t>
            </a:r>
            <a:r>
              <a:rPr lang="en-US" sz="2600" b="1" dirty="0">
                <a:effectLst/>
              </a:rPr>
              <a:t> – QE</a:t>
            </a:r>
          </a:p>
          <a:p>
            <a:r>
              <a:rPr lang="en-US" sz="3500" b="1" dirty="0"/>
              <a:t>(2) A greater need of financing is partly reflected by </a:t>
            </a:r>
          </a:p>
          <a:p>
            <a:pPr lvl="1"/>
            <a:r>
              <a:rPr lang="en-US" sz="2600" b="1" dirty="0"/>
              <a:t>the drive to fill the huge infrastructure gap constraining growth and the achievement of the ambitious MDG targets, </a:t>
            </a:r>
          </a:p>
          <a:p>
            <a:pPr lvl="1"/>
            <a:r>
              <a:rPr lang="en-US" sz="2600" b="1" dirty="0"/>
              <a:t>particularly those related to human capital and welfare;</a:t>
            </a:r>
          </a:p>
          <a:p>
            <a:pPr lvl="1"/>
            <a:r>
              <a:rPr lang="en-US" sz="2600" b="1" dirty="0"/>
              <a:t> and the and financing of counter cyclical action which arose from negative terms of trade shocks which not only weighed on growth and government revenue, but also led to a rise in government contingent liabilities ( BIS 2018, p. --; Christensen 2016). </a:t>
            </a:r>
            <a:endParaRPr lang="en-US" sz="2600" b="1" i="1" dirty="0"/>
          </a:p>
        </p:txBody>
      </p:sp>
    </p:spTree>
    <p:extLst>
      <p:ext uri="{BB962C8B-B14F-4D97-AF65-F5344CB8AC3E}">
        <p14:creationId xmlns:p14="http://schemas.microsoft.com/office/powerpoint/2010/main" val="632642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89D0D7-A621-CF40-A001-495A03568735}"/>
              </a:ext>
            </a:extLst>
          </p:cNvPr>
          <p:cNvSpPr>
            <a:spLocks noGrp="1"/>
          </p:cNvSpPr>
          <p:nvPr>
            <p:ph type="title"/>
          </p:nvPr>
        </p:nvSpPr>
        <p:spPr>
          <a:xfrm>
            <a:off x="236306" y="447188"/>
            <a:ext cx="11661168" cy="970450"/>
          </a:xfrm>
        </p:spPr>
        <p:txBody>
          <a:bodyPr/>
          <a:lstStyle/>
          <a:p>
            <a:pPr algn="ctr"/>
            <a:r>
              <a:rPr lang="en-US" b="1" dirty="0"/>
              <a:t>Key Drivers</a:t>
            </a:r>
          </a:p>
        </p:txBody>
      </p:sp>
      <p:sp>
        <p:nvSpPr>
          <p:cNvPr id="3" name="Content Placeholder 2">
            <a:extLst>
              <a:ext uri="{FF2B5EF4-FFF2-40B4-BE49-F238E27FC236}">
                <a16:creationId xmlns:a16="http://schemas.microsoft.com/office/drawing/2014/main" xmlns="" id="{5FE1B5C0-8912-094A-BB8D-1D36E253F97D}"/>
              </a:ext>
            </a:extLst>
          </p:cNvPr>
          <p:cNvSpPr>
            <a:spLocks noGrp="1"/>
          </p:cNvSpPr>
          <p:nvPr>
            <p:ph idx="1"/>
          </p:nvPr>
        </p:nvSpPr>
        <p:spPr>
          <a:xfrm>
            <a:off x="0" y="1910993"/>
            <a:ext cx="11989942" cy="4787758"/>
          </a:xfrm>
        </p:spPr>
        <p:txBody>
          <a:bodyPr/>
          <a:lstStyle/>
          <a:p>
            <a:r>
              <a:rPr lang="en-US" sz="2400" b="1" dirty="0"/>
              <a:t>(3) Thirdly</a:t>
            </a:r>
            <a:r>
              <a:rPr lang="en-US" sz="2400" dirty="0"/>
              <a:t> </a:t>
            </a:r>
            <a:r>
              <a:rPr lang="en-US" sz="2400" b="1" dirty="0"/>
              <a:t>is to deal with risks from fragility of economies</a:t>
            </a:r>
            <a:r>
              <a:rPr lang="en-US" sz="2400" dirty="0"/>
              <a:t> </a:t>
            </a:r>
            <a:r>
              <a:rPr lang="en-US" sz="2400" b="1" dirty="0"/>
              <a:t>in terms of civil strife, susceptibility to natural disasters and dependency on volatile commodity market. </a:t>
            </a:r>
          </a:p>
          <a:p>
            <a:pPr lvl="1"/>
            <a:r>
              <a:rPr lang="en-US" sz="1800" b="1" dirty="0"/>
              <a:t>It appears that being either a small island economy or a Fragile state (in terms of conflict or natural disasters) or a predominantly commodity exporter puts a country at high or moderate risk of debt </a:t>
            </a:r>
          </a:p>
          <a:p>
            <a:pPr lvl="1"/>
            <a:r>
              <a:rPr lang="en-US" sz="1800" b="1" dirty="0"/>
              <a:t>All small island economies, more than 90% of Fragile Countries, and more than 85% of commodity exporters are classified either at high or moderate risk – WB 2019, IDA paper on Debt vulnerability</a:t>
            </a:r>
          </a:p>
          <a:p>
            <a:r>
              <a:rPr lang="en-US" sz="2400" b="1" dirty="0">
                <a:effectLst/>
              </a:rPr>
              <a:t>(4) Moral Hazard from irrev</a:t>
            </a:r>
            <a:r>
              <a:rPr lang="en-US" sz="2400" b="1" dirty="0"/>
              <a:t>ocable debt relief</a:t>
            </a:r>
            <a:r>
              <a:rPr lang="en-US" sz="2400" b="1" dirty="0">
                <a:effectLst/>
              </a:rPr>
              <a:t>  (elaborated next slide)</a:t>
            </a:r>
            <a:endParaRPr lang="en-US" sz="2400" b="1" dirty="0"/>
          </a:p>
        </p:txBody>
      </p:sp>
    </p:spTree>
    <p:extLst>
      <p:ext uri="{BB962C8B-B14F-4D97-AF65-F5344CB8AC3E}">
        <p14:creationId xmlns:p14="http://schemas.microsoft.com/office/powerpoint/2010/main" val="301464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F4156E-AA75-1641-9AC4-9ECC7909A753}"/>
              </a:ext>
            </a:extLst>
          </p:cNvPr>
          <p:cNvSpPr>
            <a:spLocks noGrp="1"/>
          </p:cNvSpPr>
          <p:nvPr>
            <p:ph type="title"/>
          </p:nvPr>
        </p:nvSpPr>
        <p:spPr/>
        <p:txBody>
          <a:bodyPr/>
          <a:lstStyle/>
          <a:p>
            <a:pPr algn="ctr"/>
            <a:r>
              <a:rPr lang="en-US" dirty="0"/>
              <a:t>Outline of the Presentation</a:t>
            </a:r>
          </a:p>
        </p:txBody>
      </p:sp>
      <p:sp>
        <p:nvSpPr>
          <p:cNvPr id="3" name="Content Placeholder 2">
            <a:extLst>
              <a:ext uri="{FF2B5EF4-FFF2-40B4-BE49-F238E27FC236}">
                <a16:creationId xmlns:a16="http://schemas.microsoft.com/office/drawing/2014/main" xmlns="" id="{67333A17-0F99-C948-8D27-B9CC0C516C1C}"/>
              </a:ext>
            </a:extLst>
          </p:cNvPr>
          <p:cNvSpPr>
            <a:spLocks noGrp="1"/>
          </p:cNvSpPr>
          <p:nvPr>
            <p:ph idx="1"/>
          </p:nvPr>
        </p:nvSpPr>
        <p:spPr>
          <a:xfrm>
            <a:off x="246581" y="1921267"/>
            <a:ext cx="11548152" cy="4715839"/>
          </a:xfrm>
        </p:spPr>
        <p:txBody>
          <a:bodyPr>
            <a:normAutofit fontScale="92500" lnSpcReduction="10000"/>
          </a:bodyPr>
          <a:lstStyle/>
          <a:p>
            <a:r>
              <a:rPr lang="en-US" sz="2800" b="1" dirty="0"/>
              <a:t>Recent major changes in the level and Composition of African Debt</a:t>
            </a:r>
          </a:p>
          <a:p>
            <a:pPr marL="0" indent="0">
              <a:buNone/>
            </a:pPr>
            <a:endParaRPr lang="en-US" b="1" dirty="0"/>
          </a:p>
          <a:p>
            <a:r>
              <a:rPr lang="en-US" sz="2800" b="1" dirty="0"/>
              <a:t>What Explains theses Changes?</a:t>
            </a:r>
          </a:p>
          <a:p>
            <a:pPr marL="0" indent="0">
              <a:buNone/>
            </a:pPr>
            <a:endParaRPr lang="en-US" b="1" dirty="0"/>
          </a:p>
          <a:p>
            <a:r>
              <a:rPr lang="en-US" sz="2800" b="1" dirty="0"/>
              <a:t>What are the key risks to be managed in the Near and Medium Term?</a:t>
            </a:r>
          </a:p>
          <a:p>
            <a:pPr marL="0" indent="0">
              <a:buNone/>
            </a:pPr>
            <a:endParaRPr lang="en-US" sz="2800" b="1" dirty="0"/>
          </a:p>
          <a:p>
            <a:r>
              <a:rPr lang="en-US" sz="2800" b="1" dirty="0"/>
              <a:t>How could African Central Banks respond to these challenges?</a:t>
            </a:r>
          </a:p>
          <a:p>
            <a:pPr lvl="1"/>
            <a:r>
              <a:rPr lang="en-US" sz="2200" b="1" dirty="0"/>
              <a:t>Protecting Central Bank independence/autonomy</a:t>
            </a:r>
          </a:p>
          <a:p>
            <a:pPr lvl="1"/>
            <a:r>
              <a:rPr lang="en-US" sz="2200" b="1" dirty="0"/>
              <a:t>Debt Sustainability – Enforcing prudential rules for debt accumulation</a:t>
            </a:r>
          </a:p>
          <a:p>
            <a:endParaRPr lang="en-US" dirty="0"/>
          </a:p>
        </p:txBody>
      </p:sp>
    </p:spTree>
    <p:extLst>
      <p:ext uri="{BB962C8B-B14F-4D97-AF65-F5344CB8AC3E}">
        <p14:creationId xmlns:p14="http://schemas.microsoft.com/office/powerpoint/2010/main" val="536140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63F688-7DBD-A14D-AD39-27FA8113B8A9}"/>
              </a:ext>
            </a:extLst>
          </p:cNvPr>
          <p:cNvSpPr>
            <a:spLocks noGrp="1"/>
          </p:cNvSpPr>
          <p:nvPr>
            <p:ph type="title"/>
          </p:nvPr>
        </p:nvSpPr>
        <p:spPr>
          <a:xfrm>
            <a:off x="838200" y="365126"/>
            <a:ext cx="10515600" cy="957048"/>
          </a:xfrm>
        </p:spPr>
        <p:txBody>
          <a:bodyPr/>
          <a:lstStyle/>
          <a:p>
            <a:pPr algn="ctr"/>
            <a:r>
              <a:rPr lang="en-US" b="1" dirty="0"/>
              <a:t>Was Debt Relief Futile?</a:t>
            </a:r>
          </a:p>
        </p:txBody>
      </p:sp>
      <p:sp>
        <p:nvSpPr>
          <p:cNvPr id="3" name="Content Placeholder 2">
            <a:extLst>
              <a:ext uri="{FF2B5EF4-FFF2-40B4-BE49-F238E27FC236}">
                <a16:creationId xmlns:a16="http://schemas.microsoft.com/office/drawing/2014/main" xmlns="" id="{C76B0164-68D1-AE40-A5CE-33857B39A3F7}"/>
              </a:ext>
            </a:extLst>
          </p:cNvPr>
          <p:cNvSpPr>
            <a:spLocks noGrp="1"/>
          </p:cNvSpPr>
          <p:nvPr>
            <p:ph idx="1"/>
          </p:nvPr>
        </p:nvSpPr>
        <p:spPr>
          <a:xfrm>
            <a:off x="197709" y="1556951"/>
            <a:ext cx="11915522" cy="5152073"/>
          </a:xfrm>
        </p:spPr>
        <p:txBody>
          <a:bodyPr>
            <a:normAutofit fontScale="85000" lnSpcReduction="10000"/>
          </a:bodyPr>
          <a:lstStyle/>
          <a:p>
            <a:endParaRPr lang="en-US" sz="2200" b="1" dirty="0"/>
          </a:p>
          <a:p>
            <a:r>
              <a:rPr lang="en-US" sz="2600" b="1" dirty="0"/>
              <a:t>Easterly’s two-fold argument </a:t>
            </a:r>
          </a:p>
          <a:p>
            <a:pPr lvl="1"/>
            <a:r>
              <a:rPr lang="en-US" sz="1900" b="1" dirty="0"/>
              <a:t>HIPC debt relief would be wasted if the policy environment for growth did not change, </a:t>
            </a:r>
          </a:p>
          <a:p>
            <a:pPr lvl="1"/>
            <a:r>
              <a:rPr lang="en-US" sz="1900" b="1" dirty="0"/>
              <a:t>and that there was little basis to expect it to change. – instead a wealth windfall from debt relief and high discount rate (impatience for consumption) would spur a consumption boom and a debt unsustainability spiral</a:t>
            </a:r>
            <a:r>
              <a:rPr lang="en-US" sz="1800" b="1" dirty="0"/>
              <a:t>. </a:t>
            </a:r>
          </a:p>
          <a:p>
            <a:r>
              <a:rPr lang="en-US" dirty="0"/>
              <a:t> </a:t>
            </a:r>
            <a:r>
              <a:rPr lang="en-US" sz="2600" b="1" dirty="0"/>
              <a:t>What is clear in retrospect is that </a:t>
            </a:r>
          </a:p>
          <a:p>
            <a:pPr lvl="1"/>
            <a:r>
              <a:rPr lang="en-US" sz="1900" b="1" dirty="0"/>
              <a:t>the policy environment for growth in SSA improved immensely both before and during the HIPC/MDRI period. (Easterly 2018, CPIA scores trends for evidence)</a:t>
            </a:r>
          </a:p>
          <a:p>
            <a:pPr lvl="1"/>
            <a:r>
              <a:rPr lang="en-US" sz="1900" b="1" dirty="0"/>
              <a:t>Consumption boom did not emerge – growth in recurrent expenditure largely  driven by MDG spending mainly in health and education (human capital)</a:t>
            </a:r>
          </a:p>
          <a:p>
            <a:pPr lvl="1"/>
            <a:r>
              <a:rPr lang="en-US" sz="1900" b="1" dirty="0"/>
              <a:t>Two investment booms (particularly in HIPC countries) pre-MDRI largely driven by national savings and post MDRI financed by both national savings and debt</a:t>
            </a:r>
          </a:p>
          <a:p>
            <a:pPr lvl="1"/>
            <a:r>
              <a:rPr lang="en-US" sz="1900" b="1" dirty="0" err="1"/>
              <a:t>Djimeu</a:t>
            </a:r>
            <a:r>
              <a:rPr lang="en-US" sz="1900" b="1" dirty="0"/>
              <a:t> (2018) finds large and statistically significant contribution of the HIPC Initiative to public investment and also to growth.</a:t>
            </a:r>
          </a:p>
          <a:p>
            <a:pPr lvl="1"/>
            <a:r>
              <a:rPr lang="en-US" sz="1900" b="1" dirty="0" err="1"/>
              <a:t>Cassimon</a:t>
            </a:r>
            <a:r>
              <a:rPr lang="en-US" sz="1900" b="1" dirty="0"/>
              <a:t> et al (2015) </a:t>
            </a:r>
            <a:r>
              <a:rPr lang="en-US" sz="1900" b="1" dirty="0" err="1"/>
              <a:t>findBoth</a:t>
            </a:r>
            <a:r>
              <a:rPr lang="en-US" sz="1900" b="1" dirty="0"/>
              <a:t> initiatives led to increased revenue collection consistent with debt overhang effects but MDRI also led to increased current spending associated with MDGs</a:t>
            </a:r>
          </a:p>
          <a:p>
            <a:pPr marL="457200" lvl="1" indent="0">
              <a:buNone/>
            </a:pPr>
            <a:endParaRPr lang="en-US" sz="2000" b="1" dirty="0"/>
          </a:p>
          <a:p>
            <a:pPr lvl="1"/>
            <a:endParaRPr lang="en-US" sz="1800" b="1" dirty="0"/>
          </a:p>
        </p:txBody>
      </p:sp>
    </p:spTree>
    <p:extLst>
      <p:ext uri="{BB962C8B-B14F-4D97-AF65-F5344CB8AC3E}">
        <p14:creationId xmlns:p14="http://schemas.microsoft.com/office/powerpoint/2010/main" val="948548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6CF59E-C4ED-184B-AD70-9EFB8A91A724}"/>
              </a:ext>
            </a:extLst>
          </p:cNvPr>
          <p:cNvSpPr>
            <a:spLocks noGrp="1"/>
          </p:cNvSpPr>
          <p:nvPr>
            <p:ph type="title"/>
          </p:nvPr>
        </p:nvSpPr>
        <p:spPr/>
        <p:txBody>
          <a:bodyPr/>
          <a:lstStyle/>
          <a:p>
            <a:pPr algn="ctr"/>
            <a:r>
              <a:rPr lang="en-US" dirty="0"/>
              <a:t>Decomposing Sources of Changes in Debt Ratio</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72459524-4760-9142-BD77-747F5B9ACDE7}"/>
                  </a:ext>
                </a:extLst>
              </p:cNvPr>
              <p:cNvSpPr>
                <a:spLocks noGrp="1"/>
              </p:cNvSpPr>
              <p:nvPr>
                <p:ph idx="1"/>
              </p:nvPr>
            </p:nvSpPr>
            <p:spPr>
              <a:xfrm>
                <a:off x="308225" y="1825625"/>
                <a:ext cx="11589249" cy="4780658"/>
              </a:xfrm>
            </p:spPr>
            <p:txBody>
              <a:bodyPr>
                <a:normAutofit/>
              </a:bodyPr>
              <a:lstStyle/>
              <a:p>
                <a:r>
                  <a:rPr lang="en-US" b="1" dirty="0"/>
                  <a:t>Domestic real interest rate (measured in domestic goods), can be written as</a:t>
                </a:r>
              </a:p>
              <a:p>
                <a:pPr marL="0" indent="0">
                  <a:buNone/>
                </a:pPr>
                <a14:m>
                  <m:oMathPara xmlns:m="http://schemas.openxmlformats.org/officeDocument/2006/math">
                    <m:oMathParaPr>
                      <m:jc m:val="centerGroup"/>
                    </m:oMathParaPr>
                    <m:oMath xmlns:m="http://schemas.openxmlformats.org/officeDocument/2006/math">
                      <m:sSub>
                        <m:sSubPr>
                          <m:ctrlPr>
                            <a:rPr lang="en-US" b="1" i="1">
                              <a:latin typeface="Cambria Math" panose="02040503050406030204" pitchFamily="18" charset="0"/>
                            </a:rPr>
                          </m:ctrlPr>
                        </m:sSubPr>
                        <m:e>
                          <m:r>
                            <a:rPr lang="en-US" b="1" i="1" smtClean="0">
                              <a:latin typeface="Cambria Math" panose="02040503050406030204" pitchFamily="18" charset="0"/>
                            </a:rPr>
                            <m:t>𝒓</m:t>
                          </m:r>
                        </m:e>
                        <m:sub>
                          <m:r>
                            <a:rPr lang="en-US" b="1" i="1" smtClean="0">
                              <a:latin typeface="Cambria Math" panose="02040503050406030204" pitchFamily="18" charset="0"/>
                            </a:rPr>
                            <m:t>𝒕</m:t>
                          </m:r>
                        </m:sub>
                      </m:sSub>
                      <m:r>
                        <a:rPr lang="en-US" b="1" i="1" smtClean="0">
                          <a:latin typeface="Cambria Math" panose="02040503050406030204" pitchFamily="18" charset="0"/>
                        </a:rPr>
                        <m:t>=</m:t>
                      </m:r>
                      <m:sSub>
                        <m:sSubPr>
                          <m:ctrlPr>
                            <a:rPr lang="en-US" b="1" i="1">
                              <a:latin typeface="Cambria Math" panose="02040503050406030204" pitchFamily="18" charset="0"/>
                            </a:rPr>
                          </m:ctrlPr>
                        </m:sSubPr>
                        <m:e>
                          <m:r>
                            <a:rPr lang="en-US" b="1" i="1" smtClean="0">
                              <a:latin typeface="Cambria Math" panose="02040503050406030204" pitchFamily="18" charset="0"/>
                            </a:rPr>
                            <m:t>𝒊</m:t>
                          </m:r>
                        </m:e>
                        <m:sub>
                          <m:r>
                            <a:rPr lang="en-US" b="1" i="1" smtClean="0">
                              <a:latin typeface="Cambria Math" panose="02040503050406030204" pitchFamily="18" charset="0"/>
                            </a:rPr>
                            <m:t>𝒕</m:t>
                          </m:r>
                        </m:sub>
                      </m:sSub>
                      <m:r>
                        <a:rPr lang="en-US" b="1" i="1" smtClean="0">
                          <a:latin typeface="Cambria Math" panose="02040503050406030204" pitchFamily="18" charset="0"/>
                        </a:rPr>
                        <m:t>+</m:t>
                      </m:r>
                      <m:sSub>
                        <m:sSubPr>
                          <m:ctrlPr>
                            <a:rPr lang="en-US" b="1" i="1">
                              <a:latin typeface="Cambria Math" panose="02040503050406030204" pitchFamily="18" charset="0"/>
                            </a:rPr>
                          </m:ctrlPr>
                        </m:sSubPr>
                        <m:e>
                          <m:acc>
                            <m:accPr>
                              <m:chr m:val="̂"/>
                              <m:ctrlPr>
                                <a:rPr lang="en-US" b="1" i="1">
                                  <a:latin typeface="Cambria Math" panose="02040503050406030204" pitchFamily="18" charset="0"/>
                                </a:rPr>
                              </m:ctrlPr>
                            </m:accPr>
                            <m:e>
                              <m:r>
                                <a:rPr lang="en-US" b="1" i="1" smtClean="0">
                                  <a:latin typeface="Cambria Math" panose="02040503050406030204" pitchFamily="18" charset="0"/>
                                </a:rPr>
                                <m:t>𝒆</m:t>
                              </m:r>
                            </m:e>
                          </m:acc>
                        </m:e>
                        <m:sub>
                          <m:r>
                            <a:rPr lang="en-US" b="1" i="1" smtClean="0">
                              <a:latin typeface="Cambria Math" panose="02040503050406030204" pitchFamily="18" charset="0"/>
                            </a:rPr>
                            <m:t>𝒕</m:t>
                          </m:r>
                        </m:sub>
                      </m:sSub>
                      <m:r>
                        <a:rPr lang="en-US" b="1" i="1" smtClean="0">
                          <a:latin typeface="Cambria Math" panose="02040503050406030204" pitchFamily="18" charset="0"/>
                        </a:rPr>
                        <m:t>−</m:t>
                      </m:r>
                      <m:sSub>
                        <m:sSubPr>
                          <m:ctrlPr>
                            <a:rPr lang="en-US" b="1" i="1">
                              <a:latin typeface="Cambria Math" panose="02040503050406030204" pitchFamily="18" charset="0"/>
                            </a:rPr>
                          </m:ctrlPr>
                        </m:sSubPr>
                        <m:e>
                          <m:r>
                            <a:rPr lang="en-US" b="1" i="1" smtClean="0">
                              <a:latin typeface="Cambria Math" panose="02040503050406030204" pitchFamily="18" charset="0"/>
                            </a:rPr>
                            <m:t>𝝅</m:t>
                          </m:r>
                        </m:e>
                        <m:sub>
                          <m:r>
                            <a:rPr lang="en-US" b="1" i="1" smtClean="0">
                              <a:latin typeface="Cambria Math" panose="02040503050406030204" pitchFamily="18" charset="0"/>
                            </a:rPr>
                            <m:t>𝒕</m:t>
                          </m:r>
                        </m:sub>
                      </m:sSub>
                      <m:r>
                        <a:rPr lang="en-US" b="1" i="1" smtClean="0">
                          <a:latin typeface="Cambria Math" panose="02040503050406030204" pitchFamily="18" charset="0"/>
                        </a:rPr>
                        <m:t>,</m:t>
                      </m:r>
                    </m:oMath>
                  </m:oMathPara>
                </a14:m>
                <a:endParaRPr lang="en-US" b="1" dirty="0"/>
              </a:p>
              <a:p>
                <a:r>
                  <a:rPr lang="en-US" b="1" dirty="0"/>
                  <a:t>the sum of  foreign real interest rate </a:t>
                </a:r>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𝒊</m:t>
                        </m:r>
                      </m:e>
                      <m:sub>
                        <m:r>
                          <a:rPr lang="en-US" b="1" i="1">
                            <a:latin typeface="Cambria Math" panose="02040503050406030204" pitchFamily="18" charset="0"/>
                          </a:rPr>
                          <m:t>𝒕</m:t>
                        </m:r>
                      </m:sub>
                    </m:sSub>
                  </m:oMath>
                </a14:m>
                <a:r>
                  <a:rPr lang="en-US" b="1" dirty="0"/>
                  <a:t>(measured in foreign goods) and the rate of real depreciation of the local currency (</a:t>
                </a:r>
                <a14:m>
                  <m:oMath xmlns:m="http://schemas.openxmlformats.org/officeDocument/2006/math">
                    <m:sSub>
                      <m:sSubPr>
                        <m:ctrlPr>
                          <a:rPr lang="en-US" b="1" i="1">
                            <a:latin typeface="Cambria Math" panose="02040503050406030204" pitchFamily="18" charset="0"/>
                          </a:rPr>
                        </m:ctrlPr>
                      </m:sSubPr>
                      <m:e>
                        <m:acc>
                          <m:accPr>
                            <m:chr m:val="̂"/>
                            <m:ctrlPr>
                              <a:rPr lang="en-US" b="1" i="1">
                                <a:latin typeface="Cambria Math" panose="02040503050406030204" pitchFamily="18" charset="0"/>
                              </a:rPr>
                            </m:ctrlPr>
                          </m:accPr>
                          <m:e>
                            <m:r>
                              <a:rPr lang="en-US" b="1" i="1">
                                <a:latin typeface="Cambria Math" panose="02040503050406030204" pitchFamily="18" charset="0"/>
                              </a:rPr>
                              <m:t>𝒆</m:t>
                            </m:r>
                          </m:e>
                        </m:acc>
                      </m:e>
                      <m:sub>
                        <m:r>
                          <a:rPr lang="en-US" b="1" i="1">
                            <a:latin typeface="Cambria Math" panose="02040503050406030204" pitchFamily="18" charset="0"/>
                          </a:rPr>
                          <m:t>𝒕</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𝝅</m:t>
                        </m:r>
                      </m:e>
                      <m:sub>
                        <m:r>
                          <a:rPr lang="en-US" b="1" i="1">
                            <a:latin typeface="Cambria Math" panose="02040503050406030204" pitchFamily="18" charset="0"/>
                          </a:rPr>
                          <m:t>𝒕</m:t>
                        </m:r>
                      </m:sub>
                    </m:sSub>
                  </m:oMath>
                </a14:m>
                <a:r>
                  <a:rPr lang="en-US" b="1" dirty="0"/>
                  <a:t>) </a:t>
                </a:r>
              </a:p>
              <a:p>
                <a:r>
                  <a:rPr lang="en-US" dirty="0"/>
                  <a:t> </a:t>
                </a:r>
                <a14:m>
                  <m:oMath xmlns:m="http://schemas.openxmlformats.org/officeDocument/2006/math">
                    <m:d>
                      <m:dPr>
                        <m:ctrlPr>
                          <a:rPr lang="en-US" b="1" i="1">
                            <a:latin typeface="Cambria Math" panose="02040503050406030204" pitchFamily="18" charset="0"/>
                          </a:rPr>
                        </m:ctrlPr>
                      </m:dPr>
                      <m:e>
                        <m:sSub>
                          <m:sSubPr>
                            <m:ctrlPr>
                              <a:rPr lang="en-US" b="1" i="1">
                                <a:latin typeface="Cambria Math" panose="02040503050406030204" pitchFamily="18" charset="0"/>
                              </a:rPr>
                            </m:ctrlPr>
                          </m:sSubPr>
                          <m:e>
                            <m:r>
                              <a:rPr lang="en-US" b="1" i="1">
                                <a:latin typeface="Cambria Math" panose="02040503050406030204" pitchFamily="18" charset="0"/>
                              </a:rPr>
                              <m:t>𝒓</m:t>
                            </m:r>
                          </m:e>
                          <m:sub>
                            <m:r>
                              <a:rPr lang="en-US" b="1" i="1">
                                <a:latin typeface="Cambria Math" panose="02040503050406030204" pitchFamily="18" charset="0"/>
                              </a:rPr>
                              <m:t>𝒕</m:t>
                            </m:r>
                          </m:sub>
                        </m:sSub>
                        <m:r>
                          <a:rPr lang="en-US" b="1" i="1">
                            <a:latin typeface="Cambria Math" panose="02040503050406030204" pitchFamily="18" charset="0"/>
                          </a:rPr>
                          <m:t>=</m:t>
                        </m:r>
                        <m:sSubSup>
                          <m:sSubSupPr>
                            <m:ctrlPr>
                              <a:rPr lang="en-US" b="1" i="1">
                                <a:latin typeface="Cambria Math" panose="02040503050406030204" pitchFamily="18" charset="0"/>
                              </a:rPr>
                            </m:ctrlPr>
                          </m:sSubSupPr>
                          <m:e>
                            <m:r>
                              <a:rPr lang="en-US" b="1" i="1">
                                <a:latin typeface="Cambria Math" panose="02040503050406030204" pitchFamily="18" charset="0"/>
                              </a:rPr>
                              <m:t>𝒓</m:t>
                            </m:r>
                          </m:e>
                          <m:sub>
                            <m:r>
                              <a:rPr lang="en-US" b="1" i="1">
                                <a:latin typeface="Cambria Math" panose="02040503050406030204" pitchFamily="18" charset="0"/>
                              </a:rPr>
                              <m:t>𝒕</m:t>
                            </m:r>
                          </m:sub>
                          <m:sup>
                            <m:r>
                              <a:rPr lang="en-US" b="1" i="1">
                                <a:latin typeface="Cambria Math" panose="02040503050406030204" pitchFamily="18" charset="0"/>
                              </a:rPr>
                              <m:t>∗</m:t>
                            </m:r>
                          </m:sup>
                        </m:sSubSup>
                        <m:r>
                          <a:rPr lang="en-US" b="1" i="1">
                            <a:latin typeface="Cambria Math" panose="02040503050406030204" pitchFamily="18" charset="0"/>
                          </a:rPr>
                          <m:t>+</m:t>
                        </m:r>
                        <m:sSub>
                          <m:sSubPr>
                            <m:ctrlPr>
                              <a:rPr lang="en-US" b="1" i="1">
                                <a:latin typeface="Cambria Math" panose="02040503050406030204" pitchFamily="18" charset="0"/>
                              </a:rPr>
                            </m:ctrlPr>
                          </m:sSubPr>
                          <m:e>
                            <m:acc>
                              <m:accPr>
                                <m:chr m:val="̂"/>
                                <m:ctrlPr>
                                  <a:rPr lang="en-US" b="1" i="1">
                                    <a:latin typeface="Cambria Math" panose="02040503050406030204" pitchFamily="18" charset="0"/>
                                  </a:rPr>
                                </m:ctrlPr>
                              </m:accPr>
                              <m:e>
                                <m:r>
                                  <a:rPr lang="en-US" b="1" i="1">
                                    <a:latin typeface="Cambria Math" panose="02040503050406030204" pitchFamily="18" charset="0"/>
                                  </a:rPr>
                                  <m:t>𝒓𝒆𝒓</m:t>
                                </m:r>
                              </m:e>
                            </m:acc>
                          </m:e>
                          <m:sub>
                            <m:r>
                              <a:rPr lang="en-US" b="1" i="1">
                                <a:latin typeface="Cambria Math" panose="02040503050406030204" pitchFamily="18" charset="0"/>
                              </a:rPr>
                              <m:t>𝒕</m:t>
                            </m:r>
                          </m:sub>
                        </m:sSub>
                      </m:e>
                    </m:d>
                    <m:r>
                      <a:rPr lang="en-US" b="1" i="1">
                        <a:latin typeface="Cambria Math" panose="02040503050406030204" pitchFamily="18" charset="0"/>
                      </a:rPr>
                      <m:t>,</m:t>
                    </m:r>
                    <m:r>
                      <a:rPr lang="en-US" b="1" i="1" smtClean="0">
                        <a:latin typeface="Cambria Math" panose="02040503050406030204" pitchFamily="18" charset="0"/>
                      </a:rPr>
                      <m:t> </m:t>
                    </m:r>
                  </m:oMath>
                </a14:m>
                <a:r>
                  <a:rPr lang="en-US" b="1" dirty="0"/>
                  <a:t> implies that</a:t>
                </a:r>
                <a:r>
                  <a:rPr lang="en-US" dirty="0"/>
                  <a:t> </a:t>
                </a:r>
                <a:r>
                  <a:rPr lang="en-US" b="1" dirty="0"/>
                  <a:t>the change in the ratio of public debt to GDP can be decomposed into the contributions of </a:t>
                </a:r>
              </a:p>
              <a:p>
                <a:pPr lvl="1"/>
                <a:r>
                  <a:rPr lang="en-US" b="1" dirty="0"/>
                  <a:t>the primary deficit,  (accumulation increases with primary deficit)</a:t>
                </a:r>
              </a:p>
              <a:p>
                <a:pPr lvl="1"/>
                <a:r>
                  <a:rPr lang="en-US" b="1" dirty="0"/>
                  <a:t>real exchange rate depreciation, </a:t>
                </a:r>
                <a:r>
                  <a:rPr lang="en-US" b="1" i="1" dirty="0"/>
                  <a:t>(In the short run depreciation increases debt ratio because of stickiness, and in the long term it reduces it via improved exports) </a:t>
                </a:r>
              </a:p>
              <a:p>
                <a:pPr lvl="1"/>
                <a:r>
                  <a:rPr lang="en-US" b="1" dirty="0"/>
                  <a:t>real GDP growth, </a:t>
                </a:r>
                <a:r>
                  <a:rPr lang="en-US" b="1" i="1" dirty="0"/>
                  <a:t>(reduces debt ratio)</a:t>
                </a:r>
              </a:p>
              <a:p>
                <a:pPr lvl="1"/>
                <a:r>
                  <a:rPr lang="en-US" b="1" dirty="0"/>
                  <a:t>the real interest rate </a:t>
                </a:r>
                <a:r>
                  <a:rPr lang="en-US" b="1" i="1" dirty="0"/>
                  <a:t>(relates inversely with debt ratios via influencing cost of borrowing)</a:t>
                </a:r>
              </a:p>
              <a:p>
                <a:pPr lvl="1"/>
                <a:r>
                  <a:rPr lang="en-US" b="1" dirty="0"/>
                  <a:t>a residual</a:t>
                </a:r>
              </a:p>
            </p:txBody>
          </p:sp>
        </mc:Choice>
        <mc:Fallback xmlns="">
          <p:sp>
            <p:nvSpPr>
              <p:cNvPr id="3" name="Content Placeholder 2">
                <a:extLst>
                  <a:ext uri="{FF2B5EF4-FFF2-40B4-BE49-F238E27FC236}">
                    <a16:creationId xmlns:a16="http://schemas.microsoft.com/office/drawing/2014/main" id="{72459524-4760-9142-BD77-747F5B9ACDE7}"/>
                  </a:ext>
                </a:extLst>
              </p:cNvPr>
              <p:cNvSpPr>
                <a:spLocks noGrp="1" noRot="1" noChangeAspect="1" noMove="1" noResize="1" noEditPoints="1" noAdjustHandles="1" noChangeArrowheads="1" noChangeShapeType="1" noTextEdit="1"/>
              </p:cNvSpPr>
              <p:nvPr>
                <p:ph idx="1"/>
              </p:nvPr>
            </p:nvSpPr>
            <p:spPr>
              <a:xfrm>
                <a:off x="308225" y="1825625"/>
                <a:ext cx="11589249" cy="4780658"/>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91441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00038" y="590550"/>
            <a:ext cx="11591925" cy="5676900"/>
          </a:xfrm>
          <a:prstGeom prst="rect">
            <a:avLst/>
          </a:prstGeom>
        </p:spPr>
      </p:pic>
    </p:spTree>
    <p:extLst>
      <p:ext uri="{BB962C8B-B14F-4D97-AF65-F5344CB8AC3E}">
        <p14:creationId xmlns:p14="http://schemas.microsoft.com/office/powerpoint/2010/main" val="136188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694A51-AA91-D44D-9737-58024F1E3C8E}"/>
              </a:ext>
            </a:extLst>
          </p:cNvPr>
          <p:cNvSpPr>
            <a:spLocks noGrp="1"/>
          </p:cNvSpPr>
          <p:nvPr>
            <p:ph type="title"/>
          </p:nvPr>
        </p:nvSpPr>
        <p:spPr/>
        <p:txBody>
          <a:bodyPr/>
          <a:lstStyle/>
          <a:p>
            <a:pPr algn="ctr"/>
            <a:r>
              <a:rPr lang="en-US" dirty="0"/>
              <a:t>Transmission Channels to Monetary Policy</a:t>
            </a:r>
          </a:p>
        </p:txBody>
      </p:sp>
      <p:sp>
        <p:nvSpPr>
          <p:cNvPr id="3" name="Content Placeholder 2">
            <a:extLst>
              <a:ext uri="{FF2B5EF4-FFF2-40B4-BE49-F238E27FC236}">
                <a16:creationId xmlns:a16="http://schemas.microsoft.com/office/drawing/2014/main" xmlns="" id="{6C915A67-D992-AD45-94CE-E1871F19BDB7}"/>
              </a:ext>
            </a:extLst>
          </p:cNvPr>
          <p:cNvSpPr>
            <a:spLocks noGrp="1"/>
          </p:cNvSpPr>
          <p:nvPr>
            <p:ph idx="1"/>
          </p:nvPr>
        </p:nvSpPr>
        <p:spPr/>
        <p:txBody>
          <a:bodyPr/>
          <a:lstStyle/>
          <a:p>
            <a:r>
              <a:rPr lang="en-US" sz="2800" b="1" dirty="0"/>
              <a:t>Two key channels of transmission of pressures from debt distress to monetary policy </a:t>
            </a:r>
          </a:p>
          <a:p>
            <a:pPr lvl="1"/>
            <a:r>
              <a:rPr lang="en-US" sz="2200" b="1" dirty="0"/>
              <a:t> exchange rate for external debt (to keep servicing costs in local currency down – provide relief to primary deficit) </a:t>
            </a:r>
          </a:p>
          <a:p>
            <a:pPr lvl="1"/>
            <a:r>
              <a:rPr lang="en-US" sz="2200" b="1" dirty="0"/>
              <a:t>interest rate for domestic debt ( pressure to lower interest rates to keep rollover or servicing cost down and hence provide relief to primary deficit; or lower borrowing costs for capital budget)</a:t>
            </a:r>
          </a:p>
          <a:p>
            <a:endParaRPr lang="en-US" dirty="0"/>
          </a:p>
        </p:txBody>
      </p:sp>
    </p:spTree>
    <p:extLst>
      <p:ext uri="{BB962C8B-B14F-4D97-AF65-F5344CB8AC3E}">
        <p14:creationId xmlns:p14="http://schemas.microsoft.com/office/powerpoint/2010/main" val="1083282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DB2B34-49D0-134D-8D63-649B1D95A290}"/>
              </a:ext>
            </a:extLst>
          </p:cNvPr>
          <p:cNvSpPr>
            <a:spLocks noGrp="1"/>
          </p:cNvSpPr>
          <p:nvPr>
            <p:ph type="title"/>
          </p:nvPr>
        </p:nvSpPr>
        <p:spPr/>
        <p:txBody>
          <a:bodyPr/>
          <a:lstStyle/>
          <a:p>
            <a:pPr algn="ctr"/>
            <a:r>
              <a:rPr lang="en-US" dirty="0"/>
              <a:t>EMERGING Debt-Related Macroeconomic RISKS</a:t>
            </a:r>
          </a:p>
        </p:txBody>
      </p:sp>
      <p:sp>
        <p:nvSpPr>
          <p:cNvPr id="3" name="Text Placeholder 2">
            <a:extLst>
              <a:ext uri="{FF2B5EF4-FFF2-40B4-BE49-F238E27FC236}">
                <a16:creationId xmlns:a16="http://schemas.microsoft.com/office/drawing/2014/main" xmlns="" id="{FD3D8A91-095B-464A-B337-503928DD2EC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3443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63F2C3-F2F4-8B42-9EE4-8D1385E616E1}"/>
              </a:ext>
            </a:extLst>
          </p:cNvPr>
          <p:cNvSpPr>
            <a:spLocks noGrp="1"/>
          </p:cNvSpPr>
          <p:nvPr>
            <p:ph type="title"/>
          </p:nvPr>
        </p:nvSpPr>
        <p:spPr>
          <a:xfrm>
            <a:off x="838200" y="365125"/>
            <a:ext cx="10515600" cy="1006475"/>
          </a:xfrm>
        </p:spPr>
        <p:txBody>
          <a:bodyPr>
            <a:normAutofit fontScale="90000"/>
          </a:bodyPr>
          <a:lstStyle/>
          <a:p>
            <a:pPr algn="ctr"/>
            <a:r>
              <a:rPr lang="en-US" b="1" dirty="0"/>
              <a:t>Heightened Macroeconomic Risks</a:t>
            </a:r>
            <a:br>
              <a:rPr lang="en-US" b="1" dirty="0"/>
            </a:br>
            <a:r>
              <a:rPr lang="en-US" b="1" dirty="0"/>
              <a:t>Putting National Assets at Risk</a:t>
            </a:r>
            <a:endParaRPr lang="en-US" dirty="0"/>
          </a:p>
        </p:txBody>
      </p:sp>
      <p:sp>
        <p:nvSpPr>
          <p:cNvPr id="3" name="Content Placeholder 2">
            <a:extLst>
              <a:ext uri="{FF2B5EF4-FFF2-40B4-BE49-F238E27FC236}">
                <a16:creationId xmlns:a16="http://schemas.microsoft.com/office/drawing/2014/main" xmlns="" id="{21DE4C65-B528-0048-A5E6-42430E3585D7}"/>
              </a:ext>
            </a:extLst>
          </p:cNvPr>
          <p:cNvSpPr>
            <a:spLocks noGrp="1"/>
          </p:cNvSpPr>
          <p:nvPr>
            <p:ph idx="1"/>
          </p:nvPr>
        </p:nvSpPr>
        <p:spPr>
          <a:xfrm>
            <a:off x="184935" y="1825624"/>
            <a:ext cx="11835829" cy="4842303"/>
          </a:xfrm>
        </p:spPr>
        <p:txBody>
          <a:bodyPr>
            <a:normAutofit fontScale="92500" lnSpcReduction="10000"/>
          </a:bodyPr>
          <a:lstStyle/>
          <a:p>
            <a:r>
              <a:rPr lang="en-US" sz="2400" b="1" dirty="0"/>
              <a:t>Distress from increased debt service requirements or restricted access to new credit endangers the newly rebuilt assets (physical, human and policy environment) – as it happened in the 1980s [Development Assets at Risk]</a:t>
            </a:r>
          </a:p>
          <a:p>
            <a:pPr lvl="1"/>
            <a:r>
              <a:rPr lang="en-US" sz="2200" b="1" dirty="0"/>
              <a:t>Starving budgets of capital expenditures</a:t>
            </a:r>
            <a:r>
              <a:rPr lang="en-US" sz="2000" b="1" dirty="0"/>
              <a:t> (easiest to cut politically than wages </a:t>
            </a:r>
            <a:r>
              <a:rPr lang="en-US" sz="2000" b="1" dirty="0" err="1"/>
              <a:t>etc</a:t>
            </a:r>
            <a:r>
              <a:rPr lang="en-US" sz="2000" b="1" dirty="0"/>
              <a:t>)</a:t>
            </a:r>
          </a:p>
          <a:p>
            <a:pPr lvl="1"/>
            <a:r>
              <a:rPr lang="en-US" sz="2200" b="1" dirty="0"/>
              <a:t>Starving infrastructure of maintenance and operational expenditures reducing service and quality of the assets</a:t>
            </a:r>
          </a:p>
          <a:p>
            <a:pPr lvl="1"/>
            <a:r>
              <a:rPr lang="en-US" sz="2200" b="1" dirty="0"/>
              <a:t>Deterioration in policy environment, including inflation, as attempts to monetize deficits are made</a:t>
            </a:r>
          </a:p>
          <a:p>
            <a:pPr lvl="1"/>
            <a:r>
              <a:rPr lang="en-US" sz="2000" b="1" dirty="0">
                <a:solidFill>
                  <a:srgbClr val="FF0000"/>
                </a:solidFill>
              </a:rPr>
              <a:t>Pressure on suppressing exchange rate and interest rate adjustments - required for prudent monetary policy – in order to keep the cost of debt service or rollover low. </a:t>
            </a:r>
          </a:p>
          <a:p>
            <a:r>
              <a:rPr lang="en-US" sz="2400" b="1" dirty="0"/>
              <a:t>Risk of Default and closure of access to new credit</a:t>
            </a:r>
          </a:p>
          <a:p>
            <a:r>
              <a:rPr lang="en-US" sz="2400" b="1" dirty="0"/>
              <a:t>Perhaps even more worrisome is being unable to complete large infrastructure projects due to failure of raising new debt (WHITE ELEPHANTS)</a:t>
            </a:r>
          </a:p>
        </p:txBody>
      </p:sp>
    </p:spTree>
    <p:extLst>
      <p:ext uri="{BB962C8B-B14F-4D97-AF65-F5344CB8AC3E}">
        <p14:creationId xmlns:p14="http://schemas.microsoft.com/office/powerpoint/2010/main" val="4189434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1772E7-19F2-034C-B8FA-72781AB57CCA}"/>
              </a:ext>
            </a:extLst>
          </p:cNvPr>
          <p:cNvSpPr>
            <a:spLocks noGrp="1"/>
          </p:cNvSpPr>
          <p:nvPr>
            <p:ph type="title"/>
          </p:nvPr>
        </p:nvSpPr>
        <p:spPr>
          <a:xfrm>
            <a:off x="277402" y="197709"/>
            <a:ext cx="11774184" cy="1235676"/>
          </a:xfrm>
        </p:spPr>
        <p:txBody>
          <a:bodyPr>
            <a:normAutofit/>
          </a:bodyPr>
          <a:lstStyle/>
          <a:p>
            <a:pPr algn="ctr"/>
            <a:r>
              <a:rPr lang="en-US" b="1" dirty="0"/>
              <a:t>Key Risk Drivers</a:t>
            </a:r>
          </a:p>
        </p:txBody>
      </p:sp>
      <p:sp>
        <p:nvSpPr>
          <p:cNvPr id="3" name="Content Placeholder 2">
            <a:extLst>
              <a:ext uri="{FF2B5EF4-FFF2-40B4-BE49-F238E27FC236}">
                <a16:creationId xmlns:a16="http://schemas.microsoft.com/office/drawing/2014/main" xmlns="" id="{EDE1A82C-4381-AB47-8F6E-C1C5926D4A2D}"/>
              </a:ext>
            </a:extLst>
          </p:cNvPr>
          <p:cNvSpPr>
            <a:spLocks noGrp="1"/>
          </p:cNvSpPr>
          <p:nvPr>
            <p:ph idx="1"/>
          </p:nvPr>
        </p:nvSpPr>
        <p:spPr>
          <a:xfrm>
            <a:off x="135923" y="1655804"/>
            <a:ext cx="11915663" cy="5012123"/>
          </a:xfrm>
        </p:spPr>
        <p:txBody>
          <a:bodyPr>
            <a:normAutofit fontScale="85000" lnSpcReduction="20000"/>
          </a:bodyPr>
          <a:lstStyle/>
          <a:p>
            <a:r>
              <a:rPr lang="en-US" sz="2600" b="1" dirty="0"/>
              <a:t>Maturity Mismatches </a:t>
            </a:r>
            <a:r>
              <a:rPr lang="en-US" sz="2400" b="1" dirty="0"/>
              <a:t>– shorter term debt financing long gestation infrastructure investments</a:t>
            </a:r>
          </a:p>
          <a:p>
            <a:pPr lvl="1"/>
            <a:r>
              <a:rPr lang="en-US" sz="2000" b="1" dirty="0"/>
              <a:t>Debt obligations are maturing ahead of the revenue streams from the infrastructure investments (physical and social) they financed putting pressure on resource envelope for servicing debt </a:t>
            </a:r>
          </a:p>
          <a:p>
            <a:r>
              <a:rPr lang="en-US" sz="2600" b="1" dirty="0"/>
              <a:t>Rollover Risks</a:t>
            </a:r>
          </a:p>
          <a:p>
            <a:pPr lvl="1"/>
            <a:r>
              <a:rPr lang="en-US" sz="2000" b="1" dirty="0"/>
              <a:t>With end of QE interest rates are rising, increasing the cost of rolling over existing debt. In almost all countries now interest rates exceed growth pointing to rising distress.</a:t>
            </a:r>
          </a:p>
          <a:p>
            <a:pPr lvl="1"/>
            <a:r>
              <a:rPr lang="en-US" sz="2000" b="1" dirty="0"/>
              <a:t>Maturity bunching mainly around 2020 and 2023 enhances risk of default in the absence of negotiated deal</a:t>
            </a:r>
            <a:endParaRPr lang="en-US" sz="2000" dirty="0"/>
          </a:p>
          <a:p>
            <a:r>
              <a:rPr lang="en-US" sz="2600" b="1" dirty="0"/>
              <a:t>Coordination challenges in Debt resolution </a:t>
            </a:r>
            <a:r>
              <a:rPr lang="en-US" sz="2400" b="1" dirty="0"/>
              <a:t>–</a:t>
            </a:r>
            <a:r>
              <a:rPr lang="en-US" b="1" dirty="0"/>
              <a:t> </a:t>
            </a:r>
          </a:p>
          <a:p>
            <a:pPr lvl="1"/>
            <a:r>
              <a:rPr lang="en-US" sz="1900" b="1" dirty="0"/>
              <a:t>Issues of creditor coordination are arguably more daunting now than they were the mid-1990s, reflecting the increasing importance of private creditors and the emergence of China </a:t>
            </a:r>
            <a:endParaRPr lang="en-US" sz="1900" dirty="0"/>
          </a:p>
          <a:p>
            <a:r>
              <a:rPr lang="en-US" sz="2600" b="1" dirty="0"/>
              <a:t>In some cases Currency mismatches </a:t>
            </a:r>
            <a:r>
              <a:rPr lang="en-US" b="1" dirty="0"/>
              <a:t>–</a:t>
            </a:r>
            <a:r>
              <a:rPr lang="en-US" sz="2400" b="1" dirty="0"/>
              <a:t> </a:t>
            </a:r>
          </a:p>
          <a:p>
            <a:pPr lvl="1"/>
            <a:r>
              <a:rPr lang="en-US" sz="1900" b="1" dirty="0"/>
              <a:t>since infrastructure and human capital produce largely revenue streams in local currency, there may be a challenge in externalization of debt service payment (as happened in the past) generating arrears and growing the stock of unpaid debt with the attendant penalties. This was a significant source of the growth of debt stock in the past.</a:t>
            </a:r>
          </a:p>
        </p:txBody>
      </p:sp>
    </p:spTree>
    <p:extLst>
      <p:ext uri="{BB962C8B-B14F-4D97-AF65-F5344CB8AC3E}">
        <p14:creationId xmlns:p14="http://schemas.microsoft.com/office/powerpoint/2010/main" val="2849012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59A4D2-4F7E-EB4D-A0AD-9733C6492AB9}"/>
              </a:ext>
            </a:extLst>
          </p:cNvPr>
          <p:cNvSpPr>
            <a:spLocks noGrp="1"/>
          </p:cNvSpPr>
          <p:nvPr>
            <p:ph type="title"/>
          </p:nvPr>
        </p:nvSpPr>
        <p:spPr>
          <a:xfrm>
            <a:off x="349321" y="164387"/>
            <a:ext cx="11620071" cy="1253251"/>
          </a:xfrm>
        </p:spPr>
        <p:txBody>
          <a:bodyPr/>
          <a:lstStyle/>
          <a:p>
            <a:pPr algn="ctr"/>
            <a:r>
              <a:rPr lang="en-US" b="1" dirty="0"/>
              <a:t>Heightened Rollover Risks: End of Quantitative Easing and Rise in interest Rates</a:t>
            </a:r>
          </a:p>
        </p:txBody>
      </p:sp>
      <p:sp>
        <p:nvSpPr>
          <p:cNvPr id="3" name="Content Placeholder 2">
            <a:extLst>
              <a:ext uri="{FF2B5EF4-FFF2-40B4-BE49-F238E27FC236}">
                <a16:creationId xmlns:a16="http://schemas.microsoft.com/office/drawing/2014/main" xmlns="" id="{1865A3D2-CA67-C747-AE37-303C4547E77D}"/>
              </a:ext>
            </a:extLst>
          </p:cNvPr>
          <p:cNvSpPr>
            <a:spLocks noGrp="1"/>
          </p:cNvSpPr>
          <p:nvPr>
            <p:ph idx="1"/>
          </p:nvPr>
        </p:nvSpPr>
        <p:spPr>
          <a:xfrm>
            <a:off x="195209" y="2222287"/>
            <a:ext cx="11774183" cy="4497012"/>
          </a:xfrm>
        </p:spPr>
        <p:txBody>
          <a:bodyPr>
            <a:normAutofit/>
          </a:bodyPr>
          <a:lstStyle/>
          <a:p>
            <a:r>
              <a:rPr lang="en-US" sz="2400" b="1" dirty="0"/>
              <a:t>USA is already moving full steam to reversal while Europe is winding down QE. Two major impacts are worrisome vis a vis </a:t>
            </a:r>
            <a:r>
              <a:rPr lang="en-US" sz="2400" b="1" dirty="0" err="1"/>
              <a:t>macrostability</a:t>
            </a:r>
            <a:endParaRPr lang="en-US" sz="2400" b="1" dirty="0"/>
          </a:p>
          <a:p>
            <a:r>
              <a:rPr lang="en-US" sz="2400" b="1" dirty="0"/>
              <a:t>Reversal of capital flows back to USA and Europe to take advantage of higher returns and reduced risks – likely to engender </a:t>
            </a:r>
          </a:p>
          <a:p>
            <a:pPr lvl="1"/>
            <a:r>
              <a:rPr lang="en-US" sz="2000" b="1" dirty="0"/>
              <a:t>significant pressures on and volatility of  exchange rate and </a:t>
            </a:r>
          </a:p>
          <a:p>
            <a:pPr lvl="1"/>
            <a:r>
              <a:rPr lang="en-US" sz="2000" b="1" dirty="0"/>
              <a:t>tightening of liquidity particularly if foreign currency denominated deposits decline and subdues liquidity injection via inflows of foreign savings</a:t>
            </a:r>
          </a:p>
          <a:p>
            <a:r>
              <a:rPr lang="en-US" sz="2400" b="1" dirty="0"/>
              <a:t>Initial large negative effect on central bank income via revaluation losses as price of its foreign assets decline with rise in interest rate - engendering inadequacy of capital and threat to central bank independence.</a:t>
            </a:r>
          </a:p>
        </p:txBody>
      </p:sp>
    </p:spTree>
    <p:extLst>
      <p:ext uri="{BB962C8B-B14F-4D97-AF65-F5344CB8AC3E}">
        <p14:creationId xmlns:p14="http://schemas.microsoft.com/office/powerpoint/2010/main" val="2935258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97C4CE-BEB4-8143-B2B1-B15CC4733B17}"/>
              </a:ext>
            </a:extLst>
          </p:cNvPr>
          <p:cNvSpPr>
            <a:spLocks noGrp="1"/>
          </p:cNvSpPr>
          <p:nvPr>
            <p:ph type="title"/>
          </p:nvPr>
        </p:nvSpPr>
        <p:spPr/>
        <p:txBody>
          <a:bodyPr/>
          <a:lstStyle/>
          <a:p>
            <a:pPr algn="ctr"/>
            <a:r>
              <a:rPr lang="en-US" dirty="0"/>
              <a:t>Some Ideas for Managing Risks</a:t>
            </a:r>
          </a:p>
        </p:txBody>
      </p:sp>
    </p:spTree>
    <p:extLst>
      <p:ext uri="{BB962C8B-B14F-4D97-AF65-F5344CB8AC3E}">
        <p14:creationId xmlns:p14="http://schemas.microsoft.com/office/powerpoint/2010/main" val="313452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76EA85-BCB4-DF43-99D2-A9FFFE2F441B}"/>
              </a:ext>
            </a:extLst>
          </p:cNvPr>
          <p:cNvSpPr>
            <a:spLocks noGrp="1"/>
          </p:cNvSpPr>
          <p:nvPr>
            <p:ph type="title"/>
          </p:nvPr>
        </p:nvSpPr>
        <p:spPr/>
        <p:txBody>
          <a:bodyPr>
            <a:normAutofit/>
          </a:bodyPr>
          <a:lstStyle/>
          <a:p>
            <a:pPr algn="ctr"/>
            <a:r>
              <a:rPr lang="en-US" dirty="0"/>
              <a:t>Pursue Prudential Debt Management </a:t>
            </a:r>
            <a:endParaRPr lang="en-US" b="1" dirty="0"/>
          </a:p>
        </p:txBody>
      </p:sp>
      <p:sp>
        <p:nvSpPr>
          <p:cNvPr id="3" name="Content Placeholder 2">
            <a:extLst>
              <a:ext uri="{FF2B5EF4-FFF2-40B4-BE49-F238E27FC236}">
                <a16:creationId xmlns:a16="http://schemas.microsoft.com/office/drawing/2014/main" xmlns="" id="{5825B2D5-8FE8-AA44-BBA9-EE74FDB92137}"/>
              </a:ext>
            </a:extLst>
          </p:cNvPr>
          <p:cNvSpPr>
            <a:spLocks noGrp="1"/>
          </p:cNvSpPr>
          <p:nvPr>
            <p:ph idx="1"/>
          </p:nvPr>
        </p:nvSpPr>
        <p:spPr>
          <a:xfrm>
            <a:off x="102742" y="1695236"/>
            <a:ext cx="11959119" cy="4941869"/>
          </a:xfrm>
        </p:spPr>
        <p:txBody>
          <a:bodyPr>
            <a:normAutofit fontScale="92500" lnSpcReduction="10000"/>
          </a:bodyPr>
          <a:lstStyle/>
          <a:p>
            <a:r>
              <a:rPr lang="en-US" sz="2600" b="1" dirty="0"/>
              <a:t>Keeping the National Balance Sheet – Balanced</a:t>
            </a:r>
          </a:p>
          <a:p>
            <a:pPr lvl="1"/>
            <a:r>
              <a:rPr lang="en-US" sz="1800" b="1" dirty="0"/>
              <a:t>Avoid borrowing for consumption</a:t>
            </a:r>
          </a:p>
          <a:p>
            <a:pPr lvl="1"/>
            <a:r>
              <a:rPr lang="en-US" sz="1800" b="1" dirty="0"/>
              <a:t>For intergenerational equity Debt should add to national asset build up (physical and human capital) to the same level it adds to national liabilities </a:t>
            </a:r>
          </a:p>
          <a:p>
            <a:r>
              <a:rPr lang="en-US" sz="2600" b="1" dirty="0"/>
              <a:t>Government borrowing that accompanies an economic or social infrastructure surge would be viewed as sustainable if the new infrastructure were self-financing </a:t>
            </a:r>
            <a:r>
              <a:rPr lang="en-US" sz="2400" b="1" dirty="0"/>
              <a:t>(</a:t>
            </a:r>
            <a:r>
              <a:rPr lang="en-US" b="1" dirty="0"/>
              <a:t>revenue</a:t>
            </a:r>
            <a:r>
              <a:rPr lang="en-US" sz="2400" b="1" dirty="0"/>
              <a:t> should</a:t>
            </a:r>
            <a:r>
              <a:rPr lang="en-US" b="1" dirty="0"/>
              <a:t> be more than sufficient to maintain and operate the new capital and service the additional debt). </a:t>
            </a:r>
            <a:endParaRPr lang="en-US" dirty="0"/>
          </a:p>
          <a:p>
            <a:r>
              <a:rPr lang="en-US" sz="2400" b="1" dirty="0"/>
              <a:t>Dynamic rule – In accumulating new debt the cost of new borrowing – (real interest rate) should not exceed real growth rate of the economy</a:t>
            </a:r>
          </a:p>
          <a:p>
            <a:r>
              <a:rPr lang="en-US" sz="2400" b="1" dirty="0"/>
              <a:t>Establish Debt Service Sinking Fund to deal with the challenge of maturity bunching </a:t>
            </a:r>
          </a:p>
          <a:p>
            <a:r>
              <a:rPr lang="en-US" sz="2400" b="1" dirty="0"/>
              <a:t>while pursuing restructuring that deals with maturity mismatches (Examples of Ethiopia, Kenya, Nigeria, Ghana)</a:t>
            </a:r>
          </a:p>
        </p:txBody>
      </p:sp>
    </p:spTree>
    <p:extLst>
      <p:ext uri="{BB962C8B-B14F-4D97-AF65-F5344CB8AC3E}">
        <p14:creationId xmlns:p14="http://schemas.microsoft.com/office/powerpoint/2010/main" val="158239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F427D9-8206-3143-86E2-2947D0AEE9B1}"/>
              </a:ext>
            </a:extLst>
          </p:cNvPr>
          <p:cNvSpPr>
            <a:spLocks noGrp="1"/>
          </p:cNvSpPr>
          <p:nvPr>
            <p:ph type="title"/>
          </p:nvPr>
        </p:nvSpPr>
        <p:spPr/>
        <p:txBody>
          <a:bodyPr/>
          <a:lstStyle/>
          <a:p>
            <a:pPr algn="ctr"/>
            <a:r>
              <a:rPr lang="en-US" dirty="0"/>
              <a:t>The Rising African Debt Challenge And Vulnerabilities </a:t>
            </a:r>
          </a:p>
        </p:txBody>
      </p:sp>
      <p:sp>
        <p:nvSpPr>
          <p:cNvPr id="3" name="Text Placeholder 2">
            <a:extLst>
              <a:ext uri="{FF2B5EF4-FFF2-40B4-BE49-F238E27FC236}">
                <a16:creationId xmlns:a16="http://schemas.microsoft.com/office/drawing/2014/main" xmlns="" id="{B8A71D70-27F2-5B48-99CE-95C0061EB69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56356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A710D9-CA90-E946-A8E2-8FAC6C40CCC0}"/>
              </a:ext>
            </a:extLst>
          </p:cNvPr>
          <p:cNvSpPr>
            <a:spLocks noGrp="1"/>
          </p:cNvSpPr>
          <p:nvPr>
            <p:ph type="title"/>
          </p:nvPr>
        </p:nvSpPr>
        <p:spPr>
          <a:xfrm>
            <a:off x="482885" y="226031"/>
            <a:ext cx="11342669" cy="1191607"/>
          </a:xfrm>
        </p:spPr>
        <p:txBody>
          <a:bodyPr/>
          <a:lstStyle/>
          <a:p>
            <a:pPr algn="ctr"/>
            <a:r>
              <a:rPr lang="en-US" dirty="0"/>
              <a:t>Protecting Central Bank Independence/Autonomy</a:t>
            </a:r>
          </a:p>
        </p:txBody>
      </p:sp>
      <p:sp>
        <p:nvSpPr>
          <p:cNvPr id="3" name="Content Placeholder 2">
            <a:extLst>
              <a:ext uri="{FF2B5EF4-FFF2-40B4-BE49-F238E27FC236}">
                <a16:creationId xmlns:a16="http://schemas.microsoft.com/office/drawing/2014/main" xmlns="" id="{ADA39734-EFEF-0F4E-B537-44A117E8EC52}"/>
              </a:ext>
            </a:extLst>
          </p:cNvPr>
          <p:cNvSpPr>
            <a:spLocks noGrp="1"/>
          </p:cNvSpPr>
          <p:nvPr>
            <p:ph idx="1"/>
          </p:nvPr>
        </p:nvSpPr>
        <p:spPr>
          <a:xfrm>
            <a:off x="215757" y="2222286"/>
            <a:ext cx="11784459" cy="4435367"/>
          </a:xfrm>
        </p:spPr>
        <p:txBody>
          <a:bodyPr>
            <a:normAutofit lnSpcReduction="10000"/>
          </a:bodyPr>
          <a:lstStyle/>
          <a:p>
            <a:pPr marL="0" indent="0">
              <a:buNone/>
            </a:pPr>
            <a:endParaRPr lang="en-US" b="1" dirty="0"/>
          </a:p>
          <a:p>
            <a:r>
              <a:rPr lang="en-US" sz="2800" b="1" dirty="0"/>
              <a:t>Push back on pressures to fixing interest rates and exchange rates</a:t>
            </a:r>
          </a:p>
          <a:p>
            <a:pPr lvl="1"/>
            <a:r>
              <a:rPr lang="en-US" sz="2000" b="1" dirty="0"/>
              <a:t>Need flexibility of both to broaden scope of adjustment to shocks and for maintenance of macroeconomic stability</a:t>
            </a:r>
          </a:p>
          <a:p>
            <a:r>
              <a:rPr lang="en-US" sz="2800" b="1" dirty="0"/>
              <a:t>Capital Adequacy of Central Banks pivotal for avoiding recourse to budgetary financing of monetary operations </a:t>
            </a:r>
          </a:p>
          <a:p>
            <a:r>
              <a:rPr lang="en-US" sz="2800" b="1" dirty="0"/>
              <a:t>Ultimately it is key to enshrine Central Bank Autonomy with associated Accountability and Transparency in respected Constitutions</a:t>
            </a:r>
          </a:p>
        </p:txBody>
      </p:sp>
    </p:spTree>
    <p:extLst>
      <p:ext uri="{BB962C8B-B14F-4D97-AF65-F5344CB8AC3E}">
        <p14:creationId xmlns:p14="http://schemas.microsoft.com/office/powerpoint/2010/main" val="3262685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0F983F-2E11-0B49-B101-C4D48CB5A5E9}"/>
              </a:ext>
            </a:extLst>
          </p:cNvPr>
          <p:cNvSpPr>
            <a:spLocks noGrp="1"/>
          </p:cNvSpPr>
          <p:nvPr>
            <p:ph type="title"/>
          </p:nvPr>
        </p:nvSpPr>
        <p:spPr>
          <a:xfrm>
            <a:off x="339047" y="365125"/>
            <a:ext cx="11537879" cy="1325563"/>
          </a:xfrm>
        </p:spPr>
        <p:txBody>
          <a:bodyPr>
            <a:normAutofit/>
          </a:bodyPr>
          <a:lstStyle/>
          <a:p>
            <a:pPr algn="ctr"/>
            <a:r>
              <a:rPr lang="en-US" sz="4800" b="1" dirty="0"/>
              <a:t>Recent Trends in African Indebtedness</a:t>
            </a:r>
          </a:p>
        </p:txBody>
      </p:sp>
      <p:sp>
        <p:nvSpPr>
          <p:cNvPr id="3" name="Content Placeholder 2">
            <a:extLst>
              <a:ext uri="{FF2B5EF4-FFF2-40B4-BE49-F238E27FC236}">
                <a16:creationId xmlns:a16="http://schemas.microsoft.com/office/drawing/2014/main" xmlns="" id="{67557F49-C172-3142-A1C7-82A8C81477C1}"/>
              </a:ext>
            </a:extLst>
          </p:cNvPr>
          <p:cNvSpPr>
            <a:spLocks noGrp="1"/>
          </p:cNvSpPr>
          <p:nvPr>
            <p:ph idx="1"/>
          </p:nvPr>
        </p:nvSpPr>
        <p:spPr>
          <a:xfrm>
            <a:off x="339047" y="1582220"/>
            <a:ext cx="11537879" cy="5085707"/>
          </a:xfrm>
        </p:spPr>
        <p:txBody>
          <a:bodyPr>
            <a:normAutofit/>
          </a:bodyPr>
          <a:lstStyle/>
          <a:p>
            <a:r>
              <a:rPr lang="en-US" sz="2400" b="1" dirty="0"/>
              <a:t>SSA’s debt accumulation over the period since the global financial crisis followed a period of declining debt that accompanied deep debt-stock relief from official creditors in the HIPC and MDRI campaigns. </a:t>
            </a:r>
          </a:p>
          <a:p>
            <a:r>
              <a:rPr lang="en-US" sz="2400" b="1" dirty="0"/>
              <a:t>The average ratio of public debt to GDP ratio in SSA has since risen by a quarter from about 30% in 2012 to 37.8% in 2017 (23% in PV terms against a threshold even of poor governance of 30%)</a:t>
            </a:r>
          </a:p>
          <a:p>
            <a:r>
              <a:rPr lang="en-US" sz="2400" b="1" dirty="0"/>
              <a:t>Africa is not alone in its recent surge in debt, suggesting the importance of common global drivers</a:t>
            </a:r>
            <a:endParaRPr lang="en-US" sz="2000" b="1" dirty="0"/>
          </a:p>
        </p:txBody>
      </p:sp>
    </p:spTree>
    <p:extLst>
      <p:ext uri="{BB962C8B-B14F-4D97-AF65-F5344CB8AC3E}">
        <p14:creationId xmlns:p14="http://schemas.microsoft.com/office/powerpoint/2010/main" val="174078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49321" y="304800"/>
            <a:ext cx="11301573" cy="6283090"/>
          </a:xfrm>
          <a:prstGeom prst="rect">
            <a:avLst/>
          </a:prstGeom>
        </p:spPr>
      </p:pic>
      <p:sp>
        <p:nvSpPr>
          <p:cNvPr id="2" name="TextBox 1"/>
          <p:cNvSpPr txBox="1"/>
          <p:nvPr/>
        </p:nvSpPr>
        <p:spPr>
          <a:xfrm>
            <a:off x="1588" y="0"/>
            <a:ext cx="1065212" cy="397032"/>
          </a:xfrm>
          <a:prstGeom prst="rect">
            <a:avLst/>
          </a:prstGeom>
          <a:noFill/>
        </p:spPr>
        <p:txBody>
          <a:bodyPr wrap="square" rtlCol="0">
            <a:spAutoFit/>
          </a:bodyPr>
          <a:lstStyle/>
          <a:p>
            <a:pPr>
              <a:lnSpc>
                <a:spcPct val="90000"/>
              </a:lnSpc>
            </a:pPr>
            <a:r>
              <a:rPr lang="en-US" sz="2200" b="1" dirty="0">
                <a:latin typeface="Calibri" panose="020F0502020204030204" pitchFamily="34" charset="0"/>
              </a:rPr>
              <a:t>Recent</a:t>
            </a:r>
          </a:p>
        </p:txBody>
      </p:sp>
    </p:spTree>
    <p:extLst>
      <p:ext uri="{BB962C8B-B14F-4D97-AF65-F5344CB8AC3E}">
        <p14:creationId xmlns:p14="http://schemas.microsoft.com/office/powerpoint/2010/main" val="425413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4A56A-4D6F-C945-97C1-2C3A7F0A127F}"/>
              </a:ext>
            </a:extLst>
          </p:cNvPr>
          <p:cNvSpPr>
            <a:spLocks noGrp="1"/>
          </p:cNvSpPr>
          <p:nvPr>
            <p:ph type="title"/>
          </p:nvPr>
        </p:nvSpPr>
        <p:spPr>
          <a:xfrm>
            <a:off x="154112" y="365125"/>
            <a:ext cx="11681717" cy="854075"/>
          </a:xfrm>
        </p:spPr>
        <p:txBody>
          <a:bodyPr>
            <a:normAutofit fontScale="90000"/>
          </a:bodyPr>
          <a:lstStyle/>
          <a:p>
            <a:pPr algn="ctr"/>
            <a:r>
              <a:rPr lang="en-US" b="1" dirty="0"/>
              <a:t>African Debt Episode in a long Term Perspective</a:t>
            </a:r>
            <a:endParaRPr lang="en-US" dirty="0"/>
          </a:p>
        </p:txBody>
      </p:sp>
      <p:sp>
        <p:nvSpPr>
          <p:cNvPr id="3" name="Content Placeholder 2">
            <a:extLst>
              <a:ext uri="{FF2B5EF4-FFF2-40B4-BE49-F238E27FC236}">
                <a16:creationId xmlns:a16="http://schemas.microsoft.com/office/drawing/2014/main" xmlns="" id="{F7B443BC-8315-F74E-8956-252718CA7F9C}"/>
              </a:ext>
            </a:extLst>
          </p:cNvPr>
          <p:cNvSpPr>
            <a:spLocks noGrp="1"/>
          </p:cNvSpPr>
          <p:nvPr>
            <p:ph idx="1"/>
          </p:nvPr>
        </p:nvSpPr>
        <p:spPr>
          <a:xfrm>
            <a:off x="154112" y="1479478"/>
            <a:ext cx="11918023" cy="5188449"/>
          </a:xfrm>
        </p:spPr>
        <p:txBody>
          <a:bodyPr>
            <a:normAutofit fontScale="85000" lnSpcReduction="20000"/>
          </a:bodyPr>
          <a:lstStyle/>
          <a:p>
            <a:r>
              <a:rPr lang="en-US" sz="2800" b="1" dirty="0"/>
              <a:t>Three distinct phases emerge.  </a:t>
            </a:r>
          </a:p>
          <a:p>
            <a:pPr lvl="1"/>
            <a:r>
              <a:rPr lang="en-US" sz="2300" b="1" dirty="0"/>
              <a:t>The first runs from 1980 to the mid-1990s - </a:t>
            </a:r>
            <a:r>
              <a:rPr lang="en-US" sz="2000" b="1" dirty="0"/>
              <a:t>phase of economic stagnation and mounting debt problems - growth of debt outpaces that of exports and GDP. Internally </a:t>
            </a:r>
            <a:r>
              <a:rPr lang="en-US" sz="2000" dirty="0"/>
              <a:t>-</a:t>
            </a:r>
          </a:p>
          <a:p>
            <a:pPr lvl="1"/>
            <a:r>
              <a:rPr lang="en-US" sz="2300" b="1" dirty="0"/>
              <a:t>The second phase runs from mid 1990s </a:t>
            </a:r>
            <a:r>
              <a:rPr lang="en-US" sz="2400" b="1" dirty="0"/>
              <a:t>to the peak of the global financial crisis in 2010  </a:t>
            </a:r>
            <a:r>
              <a:rPr lang="en-US" sz="2000" b="1" dirty="0"/>
              <a:t>-</a:t>
            </a:r>
            <a:r>
              <a:rPr lang="en-US" sz="2000" dirty="0"/>
              <a:t> </a:t>
            </a:r>
            <a:r>
              <a:rPr lang="en-US" sz="2000" b="1" dirty="0"/>
              <a:t>debt Debt-to-GDP and Debt-to-export ratios are falling through a combination of</a:t>
            </a:r>
            <a:r>
              <a:rPr lang="en-US" sz="2000" dirty="0"/>
              <a:t> </a:t>
            </a:r>
            <a:r>
              <a:rPr lang="en-US" sz="2000" b="1" i="1" dirty="0"/>
              <a:t>debt cancellation, strong growth in GDP and export revenues</a:t>
            </a:r>
            <a:r>
              <a:rPr lang="en-US" sz="2000" dirty="0"/>
              <a:t> facilitated by a </a:t>
            </a:r>
            <a:r>
              <a:rPr lang="en-US" sz="2000" b="1" i="1" dirty="0"/>
              <a:t>long boom in the primary commodity prices</a:t>
            </a:r>
            <a:r>
              <a:rPr lang="en-US" sz="2000" dirty="0"/>
              <a:t>. </a:t>
            </a:r>
          </a:p>
          <a:p>
            <a:pPr lvl="1"/>
            <a:r>
              <a:rPr lang="en-US" sz="2300" b="1" dirty="0"/>
              <a:t>The third phase runs to the current period with rising debt-GDP ratio and debt-export –ratio </a:t>
            </a:r>
            <a:r>
              <a:rPr lang="en-US" sz="2100" dirty="0"/>
              <a:t>resulting from a combination </a:t>
            </a:r>
            <a:r>
              <a:rPr lang="en-US" sz="2100" b="1" i="1" dirty="0"/>
              <a:t>rapid accumulation of new debt </a:t>
            </a:r>
            <a:r>
              <a:rPr lang="en-US" sz="2100" dirty="0"/>
              <a:t>enabled by enhanced creditworthiness (from debt relief and good policy /growth) and very low interest rates due to QE; </a:t>
            </a:r>
            <a:r>
              <a:rPr lang="en-US" sz="2100" b="1" i="1" dirty="0"/>
              <a:t>global recession</a:t>
            </a:r>
            <a:r>
              <a:rPr lang="en-US" sz="2100" dirty="0"/>
              <a:t>, and </a:t>
            </a:r>
            <a:r>
              <a:rPr lang="en-US" sz="2100" b="1" i="1" dirty="0"/>
              <a:t>fall of commodity prices</a:t>
            </a:r>
          </a:p>
          <a:p>
            <a:r>
              <a:rPr lang="en-US" sz="2600" b="1" dirty="0"/>
              <a:t>At the peak in 1995 SSA External Debt to GDP ratio was 115%, reached a bottom of 30% in 2012 before rising to the 2017 level of about 38.7% (23% in Present value terms in 2017).</a:t>
            </a:r>
          </a:p>
          <a:p>
            <a:r>
              <a:rPr lang="en-US" sz="2600" b="1" dirty="0"/>
              <a:t> It has since 2017 plateaued and indications are that the ratios will decline with projected revival of growth and halt in the decline of commodity price (WEO). In terms of levels, ratios in SSA lower than in other regions. </a:t>
            </a:r>
          </a:p>
        </p:txBody>
      </p:sp>
    </p:spTree>
    <p:extLst>
      <p:ext uri="{BB962C8B-B14F-4D97-AF65-F5344CB8AC3E}">
        <p14:creationId xmlns:p14="http://schemas.microsoft.com/office/powerpoint/2010/main" val="730725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515" y="287676"/>
            <a:ext cx="8941085" cy="6341724"/>
          </a:xfrm>
          <a:prstGeom prst="rect">
            <a:avLst/>
          </a:prstGeom>
          <a:noFill/>
          <a:ln>
            <a:noFill/>
          </a:ln>
        </p:spPr>
      </p:pic>
      <p:sp>
        <p:nvSpPr>
          <p:cNvPr id="6" name="TextBox 5"/>
          <p:cNvSpPr txBox="1"/>
          <p:nvPr/>
        </p:nvSpPr>
        <p:spPr>
          <a:xfrm>
            <a:off x="9677401" y="899584"/>
            <a:ext cx="2360613" cy="4053417"/>
          </a:xfrm>
          <a:prstGeom prst="rect">
            <a:avLst/>
          </a:prstGeom>
          <a:noFill/>
        </p:spPr>
        <p:txBody>
          <a:bodyPr wrap="square" rtlCol="0">
            <a:spAutoFit/>
          </a:bodyPr>
          <a:lstStyle/>
          <a:p>
            <a:pPr algn="ctr">
              <a:lnSpc>
                <a:spcPct val="90000"/>
              </a:lnSpc>
            </a:pPr>
            <a:r>
              <a:rPr lang="en-US" sz="2200" b="1" dirty="0">
                <a:latin typeface="Calibri" panose="020F0502020204030204" pitchFamily="34" charset="0"/>
              </a:rPr>
              <a:t>2017 SSA Averages:</a:t>
            </a:r>
          </a:p>
          <a:p>
            <a:pPr algn="ctr">
              <a:lnSpc>
                <a:spcPct val="90000"/>
              </a:lnSpc>
            </a:pPr>
            <a:endParaRPr lang="en-US" sz="2200" dirty="0">
              <a:latin typeface="Calibri" panose="020F0502020204030204" pitchFamily="34" charset="0"/>
            </a:endParaRPr>
          </a:p>
          <a:p>
            <a:pPr algn="ctr">
              <a:lnSpc>
                <a:spcPct val="90000"/>
              </a:lnSpc>
            </a:pPr>
            <a:r>
              <a:rPr lang="en-US" sz="2200" dirty="0">
                <a:latin typeface="Calibri" panose="020F0502020204030204" pitchFamily="34" charset="0"/>
              </a:rPr>
              <a:t>PV(debt)/GDP = </a:t>
            </a:r>
            <a:r>
              <a:rPr lang="en-US" sz="2200" b="1" dirty="0">
                <a:solidFill>
                  <a:srgbClr val="002060"/>
                </a:solidFill>
                <a:latin typeface="Calibri" panose="020F0502020204030204" pitchFamily="34" charset="0"/>
              </a:rPr>
              <a:t>23%</a:t>
            </a:r>
            <a:r>
              <a:rPr lang="en-US" sz="2200" b="1" dirty="0">
                <a:solidFill>
                  <a:srgbClr val="00B050"/>
                </a:solidFill>
                <a:latin typeface="Calibri" panose="020F0502020204030204" pitchFamily="34" charset="0"/>
              </a:rPr>
              <a:t>23%</a:t>
            </a:r>
            <a:r>
              <a:rPr lang="en-US" sz="2200" b="1" dirty="0">
                <a:solidFill>
                  <a:srgbClr val="002060"/>
                </a:solidFill>
                <a:latin typeface="Calibri" panose="020F0502020204030204" pitchFamily="34" charset="0"/>
              </a:rPr>
              <a:t> </a:t>
            </a:r>
            <a:r>
              <a:rPr lang="en-US" sz="2200" b="1" dirty="0">
                <a:solidFill>
                  <a:schemeClr val="accent6">
                    <a:lumMod val="75000"/>
                  </a:schemeClr>
                </a:solidFill>
                <a:latin typeface="Calibri" panose="020F0502020204030204" pitchFamily="34" charset="0"/>
              </a:rPr>
              <a:t>[30%]</a:t>
            </a:r>
          </a:p>
          <a:p>
            <a:pPr algn="ctr">
              <a:lnSpc>
                <a:spcPct val="90000"/>
              </a:lnSpc>
            </a:pPr>
            <a:endParaRPr lang="en-US" sz="2200" dirty="0">
              <a:latin typeface="Calibri" panose="020F0502020204030204" pitchFamily="34" charset="0"/>
            </a:endParaRPr>
          </a:p>
          <a:p>
            <a:pPr algn="ctr">
              <a:lnSpc>
                <a:spcPct val="90000"/>
              </a:lnSpc>
            </a:pPr>
            <a:r>
              <a:rPr lang="en-US" sz="2200" dirty="0">
                <a:latin typeface="Calibri" panose="020F0502020204030204" pitchFamily="34" charset="0"/>
              </a:rPr>
              <a:t>PV(debt)/Exports = </a:t>
            </a:r>
            <a:r>
              <a:rPr lang="en-US" sz="2200" b="1" dirty="0">
                <a:solidFill>
                  <a:schemeClr val="accent3">
                    <a:lumMod val="50000"/>
                  </a:schemeClr>
                </a:solidFill>
                <a:latin typeface="Calibri" panose="020F0502020204030204" pitchFamily="34" charset="0"/>
              </a:rPr>
              <a:t>97% </a:t>
            </a:r>
            <a:r>
              <a:rPr lang="en-US" sz="2200" b="1" dirty="0">
                <a:solidFill>
                  <a:schemeClr val="accent6">
                    <a:lumMod val="75000"/>
                  </a:schemeClr>
                </a:solidFill>
                <a:latin typeface="Calibri" panose="020F0502020204030204" pitchFamily="34" charset="0"/>
              </a:rPr>
              <a:t>[140%]</a:t>
            </a:r>
          </a:p>
          <a:p>
            <a:pPr algn="ctr">
              <a:lnSpc>
                <a:spcPct val="90000"/>
              </a:lnSpc>
            </a:pPr>
            <a:endParaRPr lang="en-US" sz="2200" dirty="0">
              <a:latin typeface="Calibri" panose="020F0502020204030204" pitchFamily="34" charset="0"/>
            </a:endParaRPr>
          </a:p>
          <a:p>
            <a:pPr algn="ctr">
              <a:lnSpc>
                <a:spcPct val="90000"/>
              </a:lnSpc>
            </a:pPr>
            <a:r>
              <a:rPr lang="en-US" sz="2200" b="1" dirty="0">
                <a:solidFill>
                  <a:schemeClr val="accent6">
                    <a:lumMod val="75000"/>
                  </a:schemeClr>
                </a:solidFill>
                <a:latin typeface="Calibri" panose="020F0502020204030204" pitchFamily="34" charset="0"/>
              </a:rPr>
              <a:t>[LIC DSA High risk threshold assuming Weak governance]</a:t>
            </a:r>
          </a:p>
        </p:txBody>
      </p:sp>
      <p:sp>
        <p:nvSpPr>
          <p:cNvPr id="7" name="TextBox 6"/>
          <p:cNvSpPr txBox="1"/>
          <p:nvPr/>
        </p:nvSpPr>
        <p:spPr>
          <a:xfrm>
            <a:off x="1588" y="0"/>
            <a:ext cx="2436812" cy="397032"/>
          </a:xfrm>
          <a:prstGeom prst="rect">
            <a:avLst/>
          </a:prstGeom>
          <a:noFill/>
        </p:spPr>
        <p:txBody>
          <a:bodyPr wrap="square" rtlCol="0">
            <a:spAutoFit/>
          </a:bodyPr>
          <a:lstStyle/>
          <a:p>
            <a:pPr>
              <a:lnSpc>
                <a:spcPct val="90000"/>
              </a:lnSpc>
            </a:pPr>
            <a:r>
              <a:rPr lang="en-US" sz="2200" b="1" dirty="0">
                <a:latin typeface="Calibri" panose="020F0502020204030204" pitchFamily="34" charset="0"/>
              </a:rPr>
              <a:t>2/3</a:t>
            </a:r>
          </a:p>
        </p:txBody>
      </p:sp>
    </p:spTree>
    <p:extLst>
      <p:ext uri="{BB962C8B-B14F-4D97-AF65-F5344CB8AC3E}">
        <p14:creationId xmlns:p14="http://schemas.microsoft.com/office/powerpoint/2010/main" val="1569305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855847B1-CE4C-054F-A1E0-AF4227DA59DD}"/>
              </a:ext>
            </a:extLst>
          </p:cNvPr>
          <p:cNvPicPr/>
          <p:nvPr/>
        </p:nvPicPr>
        <p:blipFill>
          <a:blip r:embed="rId2"/>
          <a:stretch>
            <a:fillRect/>
          </a:stretch>
        </p:blipFill>
        <p:spPr>
          <a:xfrm>
            <a:off x="256855" y="308225"/>
            <a:ext cx="11722812" cy="6390526"/>
          </a:xfrm>
          <a:prstGeom prst="rect">
            <a:avLst/>
          </a:prstGeom>
        </p:spPr>
      </p:pic>
    </p:spTree>
    <p:extLst>
      <p:ext uri="{BB962C8B-B14F-4D97-AF65-F5344CB8AC3E}">
        <p14:creationId xmlns:p14="http://schemas.microsoft.com/office/powerpoint/2010/main" val="2764518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DA705-E2FA-D641-AD20-C3CBA3035765}"/>
              </a:ext>
            </a:extLst>
          </p:cNvPr>
          <p:cNvSpPr>
            <a:spLocks noGrp="1"/>
          </p:cNvSpPr>
          <p:nvPr>
            <p:ph type="title"/>
          </p:nvPr>
        </p:nvSpPr>
        <p:spPr>
          <a:xfrm>
            <a:off x="236307" y="236306"/>
            <a:ext cx="11558426" cy="1181332"/>
          </a:xfrm>
        </p:spPr>
        <p:txBody>
          <a:bodyPr/>
          <a:lstStyle/>
          <a:p>
            <a:pPr algn="ctr"/>
            <a:r>
              <a:rPr lang="en-US" dirty="0"/>
              <a:t>Key Differences Between The 1980s Debt Crisis and Current </a:t>
            </a:r>
          </a:p>
        </p:txBody>
      </p:sp>
      <p:sp>
        <p:nvSpPr>
          <p:cNvPr id="3" name="Content Placeholder 2">
            <a:extLst>
              <a:ext uri="{FF2B5EF4-FFF2-40B4-BE49-F238E27FC236}">
                <a16:creationId xmlns:a16="http://schemas.microsoft.com/office/drawing/2014/main" xmlns="" id="{D6046C8A-48FC-DB41-82CC-E799EAB5A509}"/>
              </a:ext>
            </a:extLst>
          </p:cNvPr>
          <p:cNvSpPr>
            <a:spLocks noGrp="1"/>
          </p:cNvSpPr>
          <p:nvPr>
            <p:ph idx="1"/>
          </p:nvPr>
        </p:nvSpPr>
        <p:spPr>
          <a:xfrm>
            <a:off x="164387" y="2222287"/>
            <a:ext cx="11856377" cy="4383996"/>
          </a:xfrm>
        </p:spPr>
        <p:txBody>
          <a:bodyPr>
            <a:normAutofit/>
          </a:bodyPr>
          <a:lstStyle/>
          <a:p>
            <a:r>
              <a:rPr lang="en-US" sz="2800" b="1" dirty="0"/>
              <a:t>Similar Drivers but very different macroeconomic situations</a:t>
            </a:r>
          </a:p>
        </p:txBody>
      </p:sp>
    </p:spTree>
    <p:extLst>
      <p:ext uri="{BB962C8B-B14F-4D97-AF65-F5344CB8AC3E}">
        <p14:creationId xmlns:p14="http://schemas.microsoft.com/office/powerpoint/2010/main" val="231746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{B44195C6-962F-4245-8E17-5C668CD9D89A}tf10001121</Template>
  <TotalTime>1917</TotalTime>
  <Words>2521</Words>
  <Application>Microsoft Office PowerPoint</Application>
  <PresentationFormat>Widescreen</PresentationFormat>
  <Paragraphs>173</Paragraphs>
  <Slides>30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Cambria Math</vt:lpstr>
      <vt:lpstr>Century Gothic</vt:lpstr>
      <vt:lpstr>Wingdings 2</vt:lpstr>
      <vt:lpstr>Quotable</vt:lpstr>
      <vt:lpstr>Recent African Debt Vulnerabilities and Challenges for Monetary Policy </vt:lpstr>
      <vt:lpstr>Outline of the Presentation</vt:lpstr>
      <vt:lpstr>The Rising African Debt Challenge And Vulnerabilities </vt:lpstr>
      <vt:lpstr>Recent Trends in African Indebtedness</vt:lpstr>
      <vt:lpstr>PowerPoint Presentation</vt:lpstr>
      <vt:lpstr>African Debt Episode in a long Term Perspective</vt:lpstr>
      <vt:lpstr>PowerPoint Presentation</vt:lpstr>
      <vt:lpstr>PowerPoint Presentation</vt:lpstr>
      <vt:lpstr>Key Differences Between The 1980s Debt Crisis and Current </vt:lpstr>
      <vt:lpstr>PowerPoint Presentation</vt:lpstr>
      <vt:lpstr>PowerPoint Presentation</vt:lpstr>
      <vt:lpstr>Emerging and Rapidly Rising Public Debt Burden</vt:lpstr>
      <vt:lpstr>PowerPoint Presentation</vt:lpstr>
      <vt:lpstr>Rapid Transitions into High Risk of Debt Distress </vt:lpstr>
      <vt:lpstr>PowerPoint Presentation</vt:lpstr>
      <vt:lpstr>Two Important  Distinguishing Compositional features of Recent African Debt</vt:lpstr>
      <vt:lpstr>Major Implications of Compositional Changes</vt:lpstr>
      <vt:lpstr>Key Drivers</vt:lpstr>
      <vt:lpstr>Key Drivers</vt:lpstr>
      <vt:lpstr>Was Debt Relief Futile?</vt:lpstr>
      <vt:lpstr>Decomposing Sources of Changes in Debt Ratio</vt:lpstr>
      <vt:lpstr>PowerPoint Presentation</vt:lpstr>
      <vt:lpstr>Transmission Channels to Monetary Policy</vt:lpstr>
      <vt:lpstr>EMERGING Debt-Related Macroeconomic RISKS</vt:lpstr>
      <vt:lpstr>Heightened Macroeconomic Risks Putting National Assets at Risk</vt:lpstr>
      <vt:lpstr>Key Risk Drivers</vt:lpstr>
      <vt:lpstr>Heightened Rollover Risks: End of Quantitative Easing and Rise in interest Rates</vt:lpstr>
      <vt:lpstr>Some Ideas for Managing Risks</vt:lpstr>
      <vt:lpstr>Pursue Prudential Debt Management </vt:lpstr>
      <vt:lpstr>Protecting Central Bank Independence/Autonomy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AACB</dc:title>
  <dc:creator>Microsoft Office User</dc:creator>
  <cp:lastModifiedBy>christian m</cp:lastModifiedBy>
  <cp:revision>79</cp:revision>
  <cp:lastPrinted>2019-07-29T06:53:56Z</cp:lastPrinted>
  <dcterms:created xsi:type="dcterms:W3CDTF">2019-06-30T09:52:19Z</dcterms:created>
  <dcterms:modified xsi:type="dcterms:W3CDTF">2019-07-29T08:31:33Z</dcterms:modified>
</cp:coreProperties>
</file>