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63" r:id="rId4"/>
    <p:sldId id="264" r:id="rId5"/>
    <p:sldId id="275" r:id="rId6"/>
    <p:sldId id="259" r:id="rId7"/>
    <p:sldId id="276" r:id="rId8"/>
    <p:sldId id="258" r:id="rId9"/>
    <p:sldId id="277" r:id="rId10"/>
    <p:sldId id="270" r:id="rId11"/>
    <p:sldId id="272" r:id="rId12"/>
    <p:sldId id="278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86691" autoAdjust="0"/>
  </p:normalViewPr>
  <p:slideViewPr>
    <p:cSldViewPr>
      <p:cViewPr>
        <p:scale>
          <a:sx n="88" d="100"/>
          <a:sy n="88" d="100"/>
        </p:scale>
        <p:origin x="-55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325418-8D61-497E-A5F2-EF2B90CA491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F7E244A-0B9F-4FB6-9818-FCD576EC0B7D}">
      <dgm:prSet/>
      <dgm:spPr>
        <a:noFill/>
        <a:ln>
          <a:solidFill>
            <a:schemeClr val="tx1">
              <a:alpha val="56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BANKING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SUPERVISION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59FDF3E-7EE8-472B-9396-1B90A83BFF3A}" type="parTrans" cxnId="{8A04D77F-C662-4A09-9FF0-76A842B43D49}">
      <dgm:prSet/>
      <dgm:spPr/>
      <dgm:t>
        <a:bodyPr/>
        <a:lstStyle/>
        <a:p>
          <a:endParaRPr lang="en-US"/>
        </a:p>
      </dgm:t>
    </dgm:pt>
    <dgm:pt modelId="{F0AD367D-1A11-46DE-89E8-A68B3F403283}" type="sibTrans" cxnId="{8A04D77F-C662-4A09-9FF0-76A842B43D49}">
      <dgm:prSet/>
      <dgm:spPr/>
      <dgm:t>
        <a:bodyPr/>
        <a:lstStyle/>
        <a:p>
          <a:endParaRPr lang="en-US"/>
        </a:p>
      </dgm:t>
    </dgm:pt>
    <dgm:pt modelId="{F1693BFF-9576-4583-97EC-DEDB98F8EF41}">
      <dgm:prSet/>
      <dgm:spPr>
        <a:noFill/>
        <a:ln>
          <a:solidFill>
            <a:schemeClr val="tx1">
              <a:alpha val="56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ON-SITE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SUPERVISION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20EEB56-8A88-4605-A27A-17D4C3066865}" type="parTrans" cxnId="{0913BECF-4E55-4E33-982B-DA659FAA405D}">
      <dgm:prSet/>
      <dgm:spPr/>
      <dgm:t>
        <a:bodyPr/>
        <a:lstStyle/>
        <a:p>
          <a:endParaRPr lang="en-US"/>
        </a:p>
      </dgm:t>
    </dgm:pt>
    <dgm:pt modelId="{F4929342-94EB-48C8-8061-70D4D1B41239}" type="sibTrans" cxnId="{0913BECF-4E55-4E33-982B-DA659FAA405D}">
      <dgm:prSet/>
      <dgm:spPr/>
      <dgm:t>
        <a:bodyPr/>
        <a:lstStyle/>
        <a:p>
          <a:endParaRPr lang="en-US"/>
        </a:p>
      </dgm:t>
    </dgm:pt>
    <dgm:pt modelId="{2E4EEAC0-AB0F-4CA0-A456-A49B2636DBDC}">
      <dgm:prSet/>
      <dgm:spPr>
        <a:noFill/>
        <a:ln>
          <a:solidFill>
            <a:schemeClr val="tx1">
              <a:alpha val="56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LICENSING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DEPARTMENT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4A77734-3209-4170-B6B4-A36D04C2FCD3}" type="parTrans" cxnId="{F5B52BFB-DED1-490A-B81A-3EC018452866}">
      <dgm:prSet/>
      <dgm:spPr/>
      <dgm:t>
        <a:bodyPr/>
        <a:lstStyle/>
        <a:p>
          <a:endParaRPr lang="en-US"/>
        </a:p>
      </dgm:t>
    </dgm:pt>
    <dgm:pt modelId="{EF705F9B-CA11-4C48-8A3D-7B0EA61EBAA3}" type="sibTrans" cxnId="{F5B52BFB-DED1-490A-B81A-3EC018452866}">
      <dgm:prSet/>
      <dgm:spPr/>
      <dgm:t>
        <a:bodyPr/>
        <a:lstStyle/>
        <a:p>
          <a:endParaRPr lang="en-US"/>
        </a:p>
      </dgm:t>
    </dgm:pt>
    <dgm:pt modelId="{B604D679-7035-41BF-9043-F8A7BF73C758}">
      <dgm:prSet/>
      <dgm:spPr>
        <a:noFill/>
        <a:ln>
          <a:solidFill>
            <a:schemeClr val="tx1">
              <a:alpha val="56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MACRO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PRUDENTIAL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E0739D3-7ABC-4BAC-8E6E-677B56C25917}" type="parTrans" cxnId="{8C339354-B5C9-41B0-96FE-49330EC6F56E}">
      <dgm:prSet/>
      <dgm:spPr/>
      <dgm:t>
        <a:bodyPr/>
        <a:lstStyle/>
        <a:p>
          <a:endParaRPr lang="en-US"/>
        </a:p>
      </dgm:t>
    </dgm:pt>
    <dgm:pt modelId="{5E3E79CB-B4CF-4A8D-A025-E3228B8780AA}" type="sibTrans" cxnId="{8C339354-B5C9-41B0-96FE-49330EC6F56E}">
      <dgm:prSet/>
      <dgm:spPr/>
      <dgm:t>
        <a:bodyPr/>
        <a:lstStyle/>
        <a:p>
          <a:endParaRPr lang="en-US"/>
        </a:p>
      </dgm:t>
    </dgm:pt>
    <dgm:pt modelId="{1DF01F8F-89FF-437F-AA0D-7319D39593E8}">
      <dgm:prSet/>
      <dgm:spPr>
        <a:noFill/>
        <a:ln>
          <a:solidFill>
            <a:schemeClr val="tx1">
              <a:alpha val="56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OFF-SITE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SUPERVISION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102FF43-2237-4939-A703-DE1E32C379D0}" type="parTrans" cxnId="{2E8E93B6-77B6-41D6-925B-E03033FE95BD}">
      <dgm:prSet/>
      <dgm:spPr/>
      <dgm:t>
        <a:bodyPr/>
        <a:lstStyle/>
        <a:p>
          <a:endParaRPr lang="en-US"/>
        </a:p>
      </dgm:t>
    </dgm:pt>
    <dgm:pt modelId="{782DEB2A-9D09-43C0-A793-2381799C5BAA}" type="sibTrans" cxnId="{2E8E93B6-77B6-41D6-925B-E03033FE95BD}">
      <dgm:prSet/>
      <dgm:spPr/>
      <dgm:t>
        <a:bodyPr/>
        <a:lstStyle/>
        <a:p>
          <a:endParaRPr lang="en-US"/>
        </a:p>
      </dgm:t>
    </dgm:pt>
    <dgm:pt modelId="{4414AB5C-BD48-4928-B8CC-8703BAD416C2}">
      <dgm:prSet/>
      <dgm:spPr>
        <a:noFill/>
        <a:ln>
          <a:solidFill>
            <a:schemeClr val="tx1">
              <a:alpha val="56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REGULATION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UNIT 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B539DB6-0277-4F32-B29E-6FB4EE6C6820}" type="parTrans" cxnId="{F974CF9D-2A19-41B6-8CF8-E4503582BF3E}">
      <dgm:prSet/>
      <dgm:spPr/>
      <dgm:t>
        <a:bodyPr/>
        <a:lstStyle/>
        <a:p>
          <a:endParaRPr lang="en-US"/>
        </a:p>
      </dgm:t>
    </dgm:pt>
    <dgm:pt modelId="{C371AA89-6FAA-499C-93B4-11D68DD3F528}" type="sibTrans" cxnId="{F974CF9D-2A19-41B6-8CF8-E4503582BF3E}">
      <dgm:prSet/>
      <dgm:spPr/>
      <dgm:t>
        <a:bodyPr/>
        <a:lstStyle/>
        <a:p>
          <a:endParaRPr lang="en-US"/>
        </a:p>
      </dgm:t>
    </dgm:pt>
    <dgm:pt modelId="{2F5A9CA1-6C08-4E0E-AB2E-9869B2E9077F}">
      <dgm:prSet/>
      <dgm:spPr>
        <a:noFill/>
        <a:ln>
          <a:solidFill>
            <a:schemeClr val="tx1">
              <a:alpha val="56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CREDIT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REGISTRY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04CD2B9-FC7E-4F93-A396-84CB96BDFCF3}" type="parTrans" cxnId="{F1FF443C-1DE7-4418-B9D0-EFADA0D22E45}">
      <dgm:prSet/>
      <dgm:spPr/>
      <dgm:t>
        <a:bodyPr/>
        <a:lstStyle/>
        <a:p>
          <a:endParaRPr lang="en-US"/>
        </a:p>
      </dgm:t>
    </dgm:pt>
    <dgm:pt modelId="{DC38B748-23F5-4E2D-8513-0F2E9B504D20}" type="sibTrans" cxnId="{F1FF443C-1DE7-4418-B9D0-EFADA0D22E45}">
      <dgm:prSet/>
      <dgm:spPr/>
      <dgm:t>
        <a:bodyPr/>
        <a:lstStyle/>
        <a:p>
          <a:endParaRPr lang="en-US"/>
        </a:p>
      </dgm:t>
    </dgm:pt>
    <dgm:pt modelId="{DA2B0664-EEF0-4200-B2EF-7C0B7362C728}">
      <dgm:prSet/>
      <dgm:spPr>
        <a:noFill/>
        <a:ln>
          <a:solidFill>
            <a:schemeClr val="tx1">
              <a:alpha val="56000"/>
            </a:schemeClr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BASEL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UNIT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2538512-B842-4057-ACC3-814AECC7CEC3}" type="parTrans" cxnId="{EBAF8255-3AF9-49D5-9280-C42C95B757C5}">
      <dgm:prSet/>
      <dgm:spPr/>
      <dgm:t>
        <a:bodyPr/>
        <a:lstStyle/>
        <a:p>
          <a:endParaRPr lang="en-US"/>
        </a:p>
      </dgm:t>
    </dgm:pt>
    <dgm:pt modelId="{DEFC132C-55B6-4E63-A616-4856D3A0097E}" type="sibTrans" cxnId="{EBAF8255-3AF9-49D5-9280-C42C95B757C5}">
      <dgm:prSet/>
      <dgm:spPr/>
      <dgm:t>
        <a:bodyPr/>
        <a:lstStyle/>
        <a:p>
          <a:endParaRPr lang="en-US"/>
        </a:p>
      </dgm:t>
    </dgm:pt>
    <dgm:pt modelId="{6F8DA0E2-C7B8-4890-AA34-5A87B36BEADB}" type="pres">
      <dgm:prSet presAssocID="{03325418-8D61-497E-A5F2-EF2B90CA49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8E0E0D-7EF7-42CB-B074-D6BDEEEBCEBA}" type="pres">
      <dgm:prSet presAssocID="{BF7E244A-0B9F-4FB6-9818-FCD576EC0B7D}" presName="hierRoot1" presStyleCnt="0">
        <dgm:presLayoutVars>
          <dgm:hierBranch/>
        </dgm:presLayoutVars>
      </dgm:prSet>
      <dgm:spPr/>
    </dgm:pt>
    <dgm:pt modelId="{EB13D56E-9BE9-4E82-A7DB-C4A5E5F91725}" type="pres">
      <dgm:prSet presAssocID="{BF7E244A-0B9F-4FB6-9818-FCD576EC0B7D}" presName="rootComposite1" presStyleCnt="0"/>
      <dgm:spPr/>
    </dgm:pt>
    <dgm:pt modelId="{C079766A-B4D2-424C-B7D8-940C1F7D1940}" type="pres">
      <dgm:prSet presAssocID="{BF7E244A-0B9F-4FB6-9818-FCD576EC0B7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7B7BFC-6C75-4ACD-B45A-C6E0518F22D9}" type="pres">
      <dgm:prSet presAssocID="{BF7E244A-0B9F-4FB6-9818-FCD576EC0B7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01BD19A-3DAC-4D6D-A36E-1A8E0F183D61}" type="pres">
      <dgm:prSet presAssocID="{BF7E244A-0B9F-4FB6-9818-FCD576EC0B7D}" presName="hierChild2" presStyleCnt="0"/>
      <dgm:spPr/>
    </dgm:pt>
    <dgm:pt modelId="{17AB1AA0-86E0-4F03-B259-F01F5856788A}" type="pres">
      <dgm:prSet presAssocID="{A20EEB56-8A88-4605-A27A-17D4C3066865}" presName="Name35" presStyleLbl="parChTrans1D2" presStyleIdx="0" presStyleCnt="7"/>
      <dgm:spPr/>
      <dgm:t>
        <a:bodyPr/>
        <a:lstStyle/>
        <a:p>
          <a:endParaRPr lang="en-US"/>
        </a:p>
      </dgm:t>
    </dgm:pt>
    <dgm:pt modelId="{D5A59B05-5312-4DF6-A816-A5B9CAB691B3}" type="pres">
      <dgm:prSet presAssocID="{F1693BFF-9576-4583-97EC-DEDB98F8EF41}" presName="hierRoot2" presStyleCnt="0">
        <dgm:presLayoutVars>
          <dgm:hierBranch/>
        </dgm:presLayoutVars>
      </dgm:prSet>
      <dgm:spPr/>
    </dgm:pt>
    <dgm:pt modelId="{33D0116A-70FF-4F2B-8F74-CB3EB5A7F9A2}" type="pres">
      <dgm:prSet presAssocID="{F1693BFF-9576-4583-97EC-DEDB98F8EF41}" presName="rootComposite" presStyleCnt="0"/>
      <dgm:spPr/>
    </dgm:pt>
    <dgm:pt modelId="{DFC842CA-CED6-447D-BE15-3426261C3F1E}" type="pres">
      <dgm:prSet presAssocID="{F1693BFF-9576-4583-97EC-DEDB98F8EF41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4F05DD-0E30-4406-B137-FE620BDD1337}" type="pres">
      <dgm:prSet presAssocID="{F1693BFF-9576-4583-97EC-DEDB98F8EF41}" presName="rootConnector" presStyleLbl="node2" presStyleIdx="0" presStyleCnt="7"/>
      <dgm:spPr/>
      <dgm:t>
        <a:bodyPr/>
        <a:lstStyle/>
        <a:p>
          <a:endParaRPr lang="en-US"/>
        </a:p>
      </dgm:t>
    </dgm:pt>
    <dgm:pt modelId="{F31E9BA8-E0D4-4CA2-8064-B5AB26107371}" type="pres">
      <dgm:prSet presAssocID="{F1693BFF-9576-4583-97EC-DEDB98F8EF41}" presName="hierChild4" presStyleCnt="0"/>
      <dgm:spPr/>
    </dgm:pt>
    <dgm:pt modelId="{7FF13E88-F002-4348-83F3-E7FAACB54DD7}" type="pres">
      <dgm:prSet presAssocID="{F1693BFF-9576-4583-97EC-DEDB98F8EF41}" presName="hierChild5" presStyleCnt="0"/>
      <dgm:spPr/>
    </dgm:pt>
    <dgm:pt modelId="{1670CCE8-311D-456C-93AD-E2EFE27F47CF}" type="pres">
      <dgm:prSet presAssocID="{A4A77734-3209-4170-B6B4-A36D04C2FCD3}" presName="Name35" presStyleLbl="parChTrans1D2" presStyleIdx="1" presStyleCnt="7"/>
      <dgm:spPr/>
      <dgm:t>
        <a:bodyPr/>
        <a:lstStyle/>
        <a:p>
          <a:endParaRPr lang="en-US"/>
        </a:p>
      </dgm:t>
    </dgm:pt>
    <dgm:pt modelId="{265F2A1B-1FE2-48A3-A84C-9EBFC2568299}" type="pres">
      <dgm:prSet presAssocID="{2E4EEAC0-AB0F-4CA0-A456-A49B2636DBDC}" presName="hierRoot2" presStyleCnt="0">
        <dgm:presLayoutVars>
          <dgm:hierBranch/>
        </dgm:presLayoutVars>
      </dgm:prSet>
      <dgm:spPr/>
    </dgm:pt>
    <dgm:pt modelId="{1CC31BB3-9AB2-4438-BED0-E77FEE527583}" type="pres">
      <dgm:prSet presAssocID="{2E4EEAC0-AB0F-4CA0-A456-A49B2636DBDC}" presName="rootComposite" presStyleCnt="0"/>
      <dgm:spPr/>
    </dgm:pt>
    <dgm:pt modelId="{E5F91E56-960F-4DB4-9788-694B4E464BC1}" type="pres">
      <dgm:prSet presAssocID="{2E4EEAC0-AB0F-4CA0-A456-A49B2636DBDC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4DCEC0-C08A-441F-9EAB-73453117448A}" type="pres">
      <dgm:prSet presAssocID="{2E4EEAC0-AB0F-4CA0-A456-A49B2636DBDC}" presName="rootConnector" presStyleLbl="node2" presStyleIdx="1" presStyleCnt="7"/>
      <dgm:spPr/>
      <dgm:t>
        <a:bodyPr/>
        <a:lstStyle/>
        <a:p>
          <a:endParaRPr lang="en-US"/>
        </a:p>
      </dgm:t>
    </dgm:pt>
    <dgm:pt modelId="{BA7CD18C-3F37-4A25-A6A5-15F799EF04F8}" type="pres">
      <dgm:prSet presAssocID="{2E4EEAC0-AB0F-4CA0-A456-A49B2636DBDC}" presName="hierChild4" presStyleCnt="0"/>
      <dgm:spPr/>
    </dgm:pt>
    <dgm:pt modelId="{FC149903-CED2-4823-834D-184AB27C7EE6}" type="pres">
      <dgm:prSet presAssocID="{2E4EEAC0-AB0F-4CA0-A456-A49B2636DBDC}" presName="hierChild5" presStyleCnt="0"/>
      <dgm:spPr/>
    </dgm:pt>
    <dgm:pt modelId="{82A31733-1633-427E-A708-C1F9CF9E501E}" type="pres">
      <dgm:prSet presAssocID="{5E0739D3-7ABC-4BAC-8E6E-677B56C25917}" presName="Name35" presStyleLbl="parChTrans1D2" presStyleIdx="2" presStyleCnt="7"/>
      <dgm:spPr/>
      <dgm:t>
        <a:bodyPr/>
        <a:lstStyle/>
        <a:p>
          <a:endParaRPr lang="en-US"/>
        </a:p>
      </dgm:t>
    </dgm:pt>
    <dgm:pt modelId="{6E6CA1A9-3D00-429A-AC61-E89178C9FE4C}" type="pres">
      <dgm:prSet presAssocID="{B604D679-7035-41BF-9043-F8A7BF73C758}" presName="hierRoot2" presStyleCnt="0">
        <dgm:presLayoutVars>
          <dgm:hierBranch/>
        </dgm:presLayoutVars>
      </dgm:prSet>
      <dgm:spPr/>
    </dgm:pt>
    <dgm:pt modelId="{18A4FF6F-631F-4461-B98F-8F07F6EE6849}" type="pres">
      <dgm:prSet presAssocID="{B604D679-7035-41BF-9043-F8A7BF73C758}" presName="rootComposite" presStyleCnt="0"/>
      <dgm:spPr/>
    </dgm:pt>
    <dgm:pt modelId="{620DCF71-D1B0-42D7-8BB7-DB8F0959A838}" type="pres">
      <dgm:prSet presAssocID="{B604D679-7035-41BF-9043-F8A7BF73C758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EEE0A3-5902-495A-A0BC-2A0F448A69FA}" type="pres">
      <dgm:prSet presAssocID="{B604D679-7035-41BF-9043-F8A7BF73C758}" presName="rootConnector" presStyleLbl="node2" presStyleIdx="2" presStyleCnt="7"/>
      <dgm:spPr/>
      <dgm:t>
        <a:bodyPr/>
        <a:lstStyle/>
        <a:p>
          <a:endParaRPr lang="en-US"/>
        </a:p>
      </dgm:t>
    </dgm:pt>
    <dgm:pt modelId="{20FDD9BC-0C6A-4C89-81D6-13596032EE92}" type="pres">
      <dgm:prSet presAssocID="{B604D679-7035-41BF-9043-F8A7BF73C758}" presName="hierChild4" presStyleCnt="0"/>
      <dgm:spPr/>
    </dgm:pt>
    <dgm:pt modelId="{A78B1EC8-72C3-4250-BC5F-B0F59192AF29}" type="pres">
      <dgm:prSet presAssocID="{B604D679-7035-41BF-9043-F8A7BF73C758}" presName="hierChild5" presStyleCnt="0"/>
      <dgm:spPr/>
    </dgm:pt>
    <dgm:pt modelId="{310C9AA7-CD43-42C9-B5AA-4CF8EAFFFE67}" type="pres">
      <dgm:prSet presAssocID="{E102FF43-2237-4939-A703-DE1E32C379D0}" presName="Name35" presStyleLbl="parChTrans1D2" presStyleIdx="3" presStyleCnt="7"/>
      <dgm:spPr/>
      <dgm:t>
        <a:bodyPr/>
        <a:lstStyle/>
        <a:p>
          <a:endParaRPr lang="en-US"/>
        </a:p>
      </dgm:t>
    </dgm:pt>
    <dgm:pt modelId="{C3BFB807-3836-4DED-9230-CDDF8190DB56}" type="pres">
      <dgm:prSet presAssocID="{1DF01F8F-89FF-437F-AA0D-7319D39593E8}" presName="hierRoot2" presStyleCnt="0">
        <dgm:presLayoutVars>
          <dgm:hierBranch/>
        </dgm:presLayoutVars>
      </dgm:prSet>
      <dgm:spPr/>
    </dgm:pt>
    <dgm:pt modelId="{5A1BBE0B-ED5E-4648-B2B7-D99DA22EA946}" type="pres">
      <dgm:prSet presAssocID="{1DF01F8F-89FF-437F-AA0D-7319D39593E8}" presName="rootComposite" presStyleCnt="0"/>
      <dgm:spPr/>
    </dgm:pt>
    <dgm:pt modelId="{646B92F0-DC9D-4BBB-B9F7-7B7125D0EDF9}" type="pres">
      <dgm:prSet presAssocID="{1DF01F8F-89FF-437F-AA0D-7319D39593E8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AFB4ED-4B70-40FE-AA99-843D60952DBB}" type="pres">
      <dgm:prSet presAssocID="{1DF01F8F-89FF-437F-AA0D-7319D39593E8}" presName="rootConnector" presStyleLbl="node2" presStyleIdx="3" presStyleCnt="7"/>
      <dgm:spPr/>
      <dgm:t>
        <a:bodyPr/>
        <a:lstStyle/>
        <a:p>
          <a:endParaRPr lang="en-US"/>
        </a:p>
      </dgm:t>
    </dgm:pt>
    <dgm:pt modelId="{A0C1BF42-E73F-46A7-A402-1C03A2478CB2}" type="pres">
      <dgm:prSet presAssocID="{1DF01F8F-89FF-437F-AA0D-7319D39593E8}" presName="hierChild4" presStyleCnt="0"/>
      <dgm:spPr/>
    </dgm:pt>
    <dgm:pt modelId="{7A57D9A9-4A1D-4960-81FB-722EFD8670B8}" type="pres">
      <dgm:prSet presAssocID="{1DF01F8F-89FF-437F-AA0D-7319D39593E8}" presName="hierChild5" presStyleCnt="0"/>
      <dgm:spPr/>
    </dgm:pt>
    <dgm:pt modelId="{779A66BB-7559-47CA-90EA-F50188333E06}" type="pres">
      <dgm:prSet presAssocID="{EB539DB6-0277-4F32-B29E-6FB4EE6C6820}" presName="Name35" presStyleLbl="parChTrans1D2" presStyleIdx="4" presStyleCnt="7"/>
      <dgm:spPr/>
      <dgm:t>
        <a:bodyPr/>
        <a:lstStyle/>
        <a:p>
          <a:endParaRPr lang="en-US"/>
        </a:p>
      </dgm:t>
    </dgm:pt>
    <dgm:pt modelId="{82D9E6B4-E86C-4D35-93A8-0D3178E353FF}" type="pres">
      <dgm:prSet presAssocID="{4414AB5C-BD48-4928-B8CC-8703BAD416C2}" presName="hierRoot2" presStyleCnt="0">
        <dgm:presLayoutVars>
          <dgm:hierBranch/>
        </dgm:presLayoutVars>
      </dgm:prSet>
      <dgm:spPr/>
    </dgm:pt>
    <dgm:pt modelId="{233C1560-A1B7-4088-8FED-73F67D48631C}" type="pres">
      <dgm:prSet presAssocID="{4414AB5C-BD48-4928-B8CC-8703BAD416C2}" presName="rootComposite" presStyleCnt="0"/>
      <dgm:spPr/>
    </dgm:pt>
    <dgm:pt modelId="{722CA385-12E5-447F-9787-E85F7A534ADE}" type="pres">
      <dgm:prSet presAssocID="{4414AB5C-BD48-4928-B8CC-8703BAD416C2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8363E3-CDE5-4873-ADE2-BA3256CE8A74}" type="pres">
      <dgm:prSet presAssocID="{4414AB5C-BD48-4928-B8CC-8703BAD416C2}" presName="rootConnector" presStyleLbl="node2" presStyleIdx="4" presStyleCnt="7"/>
      <dgm:spPr/>
      <dgm:t>
        <a:bodyPr/>
        <a:lstStyle/>
        <a:p>
          <a:endParaRPr lang="en-US"/>
        </a:p>
      </dgm:t>
    </dgm:pt>
    <dgm:pt modelId="{813FBEB2-FF34-418F-AFC7-893ADBD42057}" type="pres">
      <dgm:prSet presAssocID="{4414AB5C-BD48-4928-B8CC-8703BAD416C2}" presName="hierChild4" presStyleCnt="0"/>
      <dgm:spPr/>
    </dgm:pt>
    <dgm:pt modelId="{5945DB29-D653-4750-99CE-EE0D761BF9F3}" type="pres">
      <dgm:prSet presAssocID="{4414AB5C-BD48-4928-B8CC-8703BAD416C2}" presName="hierChild5" presStyleCnt="0"/>
      <dgm:spPr/>
    </dgm:pt>
    <dgm:pt modelId="{EC67E72C-00B2-4A6F-9076-D56ED2772971}" type="pres">
      <dgm:prSet presAssocID="{E04CD2B9-FC7E-4F93-A396-84CB96BDFCF3}" presName="Name35" presStyleLbl="parChTrans1D2" presStyleIdx="5" presStyleCnt="7"/>
      <dgm:spPr/>
      <dgm:t>
        <a:bodyPr/>
        <a:lstStyle/>
        <a:p>
          <a:endParaRPr lang="en-US"/>
        </a:p>
      </dgm:t>
    </dgm:pt>
    <dgm:pt modelId="{981BCF8D-EF7E-4028-8D2B-7078A0EA35B1}" type="pres">
      <dgm:prSet presAssocID="{2F5A9CA1-6C08-4E0E-AB2E-9869B2E9077F}" presName="hierRoot2" presStyleCnt="0">
        <dgm:presLayoutVars>
          <dgm:hierBranch/>
        </dgm:presLayoutVars>
      </dgm:prSet>
      <dgm:spPr/>
    </dgm:pt>
    <dgm:pt modelId="{A65794C8-9FC3-4AAB-B561-30A5E9D9B567}" type="pres">
      <dgm:prSet presAssocID="{2F5A9CA1-6C08-4E0E-AB2E-9869B2E9077F}" presName="rootComposite" presStyleCnt="0"/>
      <dgm:spPr/>
    </dgm:pt>
    <dgm:pt modelId="{E1A67CA3-4A82-435B-89C0-9C21C52E8DE0}" type="pres">
      <dgm:prSet presAssocID="{2F5A9CA1-6C08-4E0E-AB2E-9869B2E9077F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B6EEE-FE0D-4124-B4A6-6383E708D5C5}" type="pres">
      <dgm:prSet presAssocID="{2F5A9CA1-6C08-4E0E-AB2E-9869B2E9077F}" presName="rootConnector" presStyleLbl="node2" presStyleIdx="5" presStyleCnt="7"/>
      <dgm:spPr/>
      <dgm:t>
        <a:bodyPr/>
        <a:lstStyle/>
        <a:p>
          <a:endParaRPr lang="en-US"/>
        </a:p>
      </dgm:t>
    </dgm:pt>
    <dgm:pt modelId="{8B653123-23A5-4734-8C0D-B0FE6BE7742C}" type="pres">
      <dgm:prSet presAssocID="{2F5A9CA1-6C08-4E0E-AB2E-9869B2E9077F}" presName="hierChild4" presStyleCnt="0"/>
      <dgm:spPr/>
    </dgm:pt>
    <dgm:pt modelId="{6CCFC128-5ED9-4F5F-9F33-6D7037A674A2}" type="pres">
      <dgm:prSet presAssocID="{2F5A9CA1-6C08-4E0E-AB2E-9869B2E9077F}" presName="hierChild5" presStyleCnt="0"/>
      <dgm:spPr/>
    </dgm:pt>
    <dgm:pt modelId="{9E2AD09C-4B0F-4763-AF92-448ED5138B03}" type="pres">
      <dgm:prSet presAssocID="{02538512-B842-4057-ACC3-814AECC7CEC3}" presName="Name35" presStyleLbl="parChTrans1D2" presStyleIdx="6" presStyleCnt="7"/>
      <dgm:spPr/>
      <dgm:t>
        <a:bodyPr/>
        <a:lstStyle/>
        <a:p>
          <a:endParaRPr lang="en-US"/>
        </a:p>
      </dgm:t>
    </dgm:pt>
    <dgm:pt modelId="{594DF1F3-1A7A-4337-81B1-1CAA94C49AF5}" type="pres">
      <dgm:prSet presAssocID="{DA2B0664-EEF0-4200-B2EF-7C0B7362C728}" presName="hierRoot2" presStyleCnt="0">
        <dgm:presLayoutVars>
          <dgm:hierBranch/>
        </dgm:presLayoutVars>
      </dgm:prSet>
      <dgm:spPr/>
    </dgm:pt>
    <dgm:pt modelId="{622FDC67-D94F-4C5A-BDB0-0F365E3F5B91}" type="pres">
      <dgm:prSet presAssocID="{DA2B0664-EEF0-4200-B2EF-7C0B7362C728}" presName="rootComposite" presStyleCnt="0"/>
      <dgm:spPr/>
    </dgm:pt>
    <dgm:pt modelId="{B8717C39-1ED5-45B0-B8B8-F5E5C51AA787}" type="pres">
      <dgm:prSet presAssocID="{DA2B0664-EEF0-4200-B2EF-7C0B7362C728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3467BC-340C-4753-9374-B7A1583E122E}" type="pres">
      <dgm:prSet presAssocID="{DA2B0664-EEF0-4200-B2EF-7C0B7362C728}" presName="rootConnector" presStyleLbl="node2" presStyleIdx="6" presStyleCnt="7"/>
      <dgm:spPr/>
      <dgm:t>
        <a:bodyPr/>
        <a:lstStyle/>
        <a:p>
          <a:endParaRPr lang="en-US"/>
        </a:p>
      </dgm:t>
    </dgm:pt>
    <dgm:pt modelId="{4A98488A-A681-4B61-BA1B-68A533759DCB}" type="pres">
      <dgm:prSet presAssocID="{DA2B0664-EEF0-4200-B2EF-7C0B7362C728}" presName="hierChild4" presStyleCnt="0"/>
      <dgm:spPr/>
    </dgm:pt>
    <dgm:pt modelId="{D9C19F8B-260E-4302-A8D9-C28428091CB8}" type="pres">
      <dgm:prSet presAssocID="{DA2B0664-EEF0-4200-B2EF-7C0B7362C728}" presName="hierChild5" presStyleCnt="0"/>
      <dgm:spPr/>
    </dgm:pt>
    <dgm:pt modelId="{D9A9A034-EDD7-4199-B4AF-37DA4C215CB0}" type="pres">
      <dgm:prSet presAssocID="{BF7E244A-0B9F-4FB6-9818-FCD576EC0B7D}" presName="hierChild3" presStyleCnt="0"/>
      <dgm:spPr/>
    </dgm:pt>
  </dgm:ptLst>
  <dgm:cxnLst>
    <dgm:cxn modelId="{D252DD8C-700E-4F6D-B49F-20D952C77965}" type="presOf" srcId="{EB539DB6-0277-4F32-B29E-6FB4EE6C6820}" destId="{779A66BB-7559-47CA-90EA-F50188333E06}" srcOrd="0" destOrd="0" presId="urn:microsoft.com/office/officeart/2005/8/layout/orgChart1"/>
    <dgm:cxn modelId="{2D99AE74-A2DA-48B2-B116-BFC721AD729A}" type="presOf" srcId="{03325418-8D61-497E-A5F2-EF2B90CA4912}" destId="{6F8DA0E2-C7B8-4890-AA34-5A87B36BEADB}" srcOrd="0" destOrd="0" presId="urn:microsoft.com/office/officeart/2005/8/layout/orgChart1"/>
    <dgm:cxn modelId="{0913BECF-4E55-4E33-982B-DA659FAA405D}" srcId="{BF7E244A-0B9F-4FB6-9818-FCD576EC0B7D}" destId="{F1693BFF-9576-4583-97EC-DEDB98F8EF41}" srcOrd="0" destOrd="0" parTransId="{A20EEB56-8A88-4605-A27A-17D4C3066865}" sibTransId="{F4929342-94EB-48C8-8061-70D4D1B41239}"/>
    <dgm:cxn modelId="{F5B52BFB-DED1-490A-B81A-3EC018452866}" srcId="{BF7E244A-0B9F-4FB6-9818-FCD576EC0B7D}" destId="{2E4EEAC0-AB0F-4CA0-A456-A49B2636DBDC}" srcOrd="1" destOrd="0" parTransId="{A4A77734-3209-4170-B6B4-A36D04C2FCD3}" sibTransId="{EF705F9B-CA11-4C48-8A3D-7B0EA61EBAA3}"/>
    <dgm:cxn modelId="{07A877D1-F1BE-450C-BC2B-E84E388FCBC8}" type="presOf" srcId="{2E4EEAC0-AB0F-4CA0-A456-A49B2636DBDC}" destId="{E5F91E56-960F-4DB4-9788-694B4E464BC1}" srcOrd="0" destOrd="0" presId="urn:microsoft.com/office/officeart/2005/8/layout/orgChart1"/>
    <dgm:cxn modelId="{A93D5038-03B9-4E50-8597-3C1994A9D2F2}" type="presOf" srcId="{1DF01F8F-89FF-437F-AA0D-7319D39593E8}" destId="{37AFB4ED-4B70-40FE-AA99-843D60952DBB}" srcOrd="1" destOrd="0" presId="urn:microsoft.com/office/officeart/2005/8/layout/orgChart1"/>
    <dgm:cxn modelId="{3A65FFB5-739E-4815-99A0-B48B0B6673C4}" type="presOf" srcId="{4414AB5C-BD48-4928-B8CC-8703BAD416C2}" destId="{722CA385-12E5-447F-9787-E85F7A534ADE}" srcOrd="0" destOrd="0" presId="urn:microsoft.com/office/officeart/2005/8/layout/orgChart1"/>
    <dgm:cxn modelId="{A4C53B4B-A86A-40F4-B322-33204CF75403}" type="presOf" srcId="{F1693BFF-9576-4583-97EC-DEDB98F8EF41}" destId="{014F05DD-0E30-4406-B137-FE620BDD1337}" srcOrd="1" destOrd="0" presId="urn:microsoft.com/office/officeart/2005/8/layout/orgChart1"/>
    <dgm:cxn modelId="{C04EFC6B-311B-4D72-B77E-ACD4967A0312}" type="presOf" srcId="{E04CD2B9-FC7E-4F93-A396-84CB96BDFCF3}" destId="{EC67E72C-00B2-4A6F-9076-D56ED2772971}" srcOrd="0" destOrd="0" presId="urn:microsoft.com/office/officeart/2005/8/layout/orgChart1"/>
    <dgm:cxn modelId="{75266A4A-3FF3-49CD-9D72-0EB29D8154BD}" type="presOf" srcId="{1DF01F8F-89FF-437F-AA0D-7319D39593E8}" destId="{646B92F0-DC9D-4BBB-B9F7-7B7125D0EDF9}" srcOrd="0" destOrd="0" presId="urn:microsoft.com/office/officeart/2005/8/layout/orgChart1"/>
    <dgm:cxn modelId="{045795E4-C0F7-4B3B-A673-B6DBAAE29B9E}" type="presOf" srcId="{A4A77734-3209-4170-B6B4-A36D04C2FCD3}" destId="{1670CCE8-311D-456C-93AD-E2EFE27F47CF}" srcOrd="0" destOrd="0" presId="urn:microsoft.com/office/officeart/2005/8/layout/orgChart1"/>
    <dgm:cxn modelId="{8C339354-B5C9-41B0-96FE-49330EC6F56E}" srcId="{BF7E244A-0B9F-4FB6-9818-FCD576EC0B7D}" destId="{B604D679-7035-41BF-9043-F8A7BF73C758}" srcOrd="2" destOrd="0" parTransId="{5E0739D3-7ABC-4BAC-8E6E-677B56C25917}" sibTransId="{5E3E79CB-B4CF-4A8D-A025-E3228B8780AA}"/>
    <dgm:cxn modelId="{7ED39A57-8FF7-4C74-B548-3CFE2AE20E93}" type="presOf" srcId="{2E4EEAC0-AB0F-4CA0-A456-A49B2636DBDC}" destId="{964DCEC0-C08A-441F-9EAB-73453117448A}" srcOrd="1" destOrd="0" presId="urn:microsoft.com/office/officeart/2005/8/layout/orgChart1"/>
    <dgm:cxn modelId="{B9BD6E98-0531-4919-8683-BCBC98C484FF}" type="presOf" srcId="{E102FF43-2237-4939-A703-DE1E32C379D0}" destId="{310C9AA7-CD43-42C9-B5AA-4CF8EAFFFE67}" srcOrd="0" destOrd="0" presId="urn:microsoft.com/office/officeart/2005/8/layout/orgChart1"/>
    <dgm:cxn modelId="{660BBCFB-30E2-4CC5-9E10-3CE95389E977}" type="presOf" srcId="{A20EEB56-8A88-4605-A27A-17D4C3066865}" destId="{17AB1AA0-86E0-4F03-B259-F01F5856788A}" srcOrd="0" destOrd="0" presId="urn:microsoft.com/office/officeart/2005/8/layout/orgChart1"/>
    <dgm:cxn modelId="{3E7D9FAD-AACA-4B61-8842-79CCC99E7CA0}" type="presOf" srcId="{F1693BFF-9576-4583-97EC-DEDB98F8EF41}" destId="{DFC842CA-CED6-447D-BE15-3426261C3F1E}" srcOrd="0" destOrd="0" presId="urn:microsoft.com/office/officeart/2005/8/layout/orgChart1"/>
    <dgm:cxn modelId="{6A123E1C-CB1C-451B-8CFD-DD6CE1AB5E35}" type="presOf" srcId="{B604D679-7035-41BF-9043-F8A7BF73C758}" destId="{89EEE0A3-5902-495A-A0BC-2A0F448A69FA}" srcOrd="1" destOrd="0" presId="urn:microsoft.com/office/officeart/2005/8/layout/orgChart1"/>
    <dgm:cxn modelId="{BA74F9E5-985A-4037-B0DE-C83135248ECA}" type="presOf" srcId="{2F5A9CA1-6C08-4E0E-AB2E-9869B2E9077F}" destId="{4C2B6EEE-FE0D-4124-B4A6-6383E708D5C5}" srcOrd="1" destOrd="0" presId="urn:microsoft.com/office/officeart/2005/8/layout/orgChart1"/>
    <dgm:cxn modelId="{EBAF8255-3AF9-49D5-9280-C42C95B757C5}" srcId="{BF7E244A-0B9F-4FB6-9818-FCD576EC0B7D}" destId="{DA2B0664-EEF0-4200-B2EF-7C0B7362C728}" srcOrd="6" destOrd="0" parTransId="{02538512-B842-4057-ACC3-814AECC7CEC3}" sibTransId="{DEFC132C-55B6-4E63-A616-4856D3A0097E}"/>
    <dgm:cxn modelId="{8A04D77F-C662-4A09-9FF0-76A842B43D49}" srcId="{03325418-8D61-497E-A5F2-EF2B90CA4912}" destId="{BF7E244A-0B9F-4FB6-9818-FCD576EC0B7D}" srcOrd="0" destOrd="0" parTransId="{559FDF3E-7EE8-472B-9396-1B90A83BFF3A}" sibTransId="{F0AD367D-1A11-46DE-89E8-A68B3F403283}"/>
    <dgm:cxn modelId="{1893B6D6-C864-4868-83F6-8A57CB79DC23}" type="presOf" srcId="{5E0739D3-7ABC-4BAC-8E6E-677B56C25917}" destId="{82A31733-1633-427E-A708-C1F9CF9E501E}" srcOrd="0" destOrd="0" presId="urn:microsoft.com/office/officeart/2005/8/layout/orgChart1"/>
    <dgm:cxn modelId="{1D7E794D-2E79-4BB9-B462-7DEAD3E747D8}" type="presOf" srcId="{BF7E244A-0B9F-4FB6-9818-FCD576EC0B7D}" destId="{C079766A-B4D2-424C-B7D8-940C1F7D1940}" srcOrd="0" destOrd="0" presId="urn:microsoft.com/office/officeart/2005/8/layout/orgChart1"/>
    <dgm:cxn modelId="{9347B6D9-D67B-4DFA-AB25-149074F839D7}" type="presOf" srcId="{4414AB5C-BD48-4928-B8CC-8703BAD416C2}" destId="{4D8363E3-CDE5-4873-ADE2-BA3256CE8A74}" srcOrd="1" destOrd="0" presId="urn:microsoft.com/office/officeart/2005/8/layout/orgChart1"/>
    <dgm:cxn modelId="{F1FF443C-1DE7-4418-B9D0-EFADA0D22E45}" srcId="{BF7E244A-0B9F-4FB6-9818-FCD576EC0B7D}" destId="{2F5A9CA1-6C08-4E0E-AB2E-9869B2E9077F}" srcOrd="5" destOrd="0" parTransId="{E04CD2B9-FC7E-4F93-A396-84CB96BDFCF3}" sibTransId="{DC38B748-23F5-4E2D-8513-0F2E9B504D20}"/>
    <dgm:cxn modelId="{D63F5DA5-07BB-45FB-B5FE-B57F292BED99}" type="presOf" srcId="{B604D679-7035-41BF-9043-F8A7BF73C758}" destId="{620DCF71-D1B0-42D7-8BB7-DB8F0959A838}" srcOrd="0" destOrd="0" presId="urn:microsoft.com/office/officeart/2005/8/layout/orgChart1"/>
    <dgm:cxn modelId="{B19EB669-400F-46B1-91A0-F3C1263564F6}" type="presOf" srcId="{BF7E244A-0B9F-4FB6-9818-FCD576EC0B7D}" destId="{777B7BFC-6C75-4ACD-B45A-C6E0518F22D9}" srcOrd="1" destOrd="0" presId="urn:microsoft.com/office/officeart/2005/8/layout/orgChart1"/>
    <dgm:cxn modelId="{79114307-932C-4F01-A4B9-28885DA6B5D1}" type="presOf" srcId="{02538512-B842-4057-ACC3-814AECC7CEC3}" destId="{9E2AD09C-4B0F-4763-AF92-448ED5138B03}" srcOrd="0" destOrd="0" presId="urn:microsoft.com/office/officeart/2005/8/layout/orgChart1"/>
    <dgm:cxn modelId="{F768FF04-1792-49CD-BE72-43DC6758C5C7}" type="presOf" srcId="{DA2B0664-EEF0-4200-B2EF-7C0B7362C728}" destId="{9F3467BC-340C-4753-9374-B7A1583E122E}" srcOrd="1" destOrd="0" presId="urn:microsoft.com/office/officeart/2005/8/layout/orgChart1"/>
    <dgm:cxn modelId="{2E8E93B6-77B6-41D6-925B-E03033FE95BD}" srcId="{BF7E244A-0B9F-4FB6-9818-FCD576EC0B7D}" destId="{1DF01F8F-89FF-437F-AA0D-7319D39593E8}" srcOrd="3" destOrd="0" parTransId="{E102FF43-2237-4939-A703-DE1E32C379D0}" sibTransId="{782DEB2A-9D09-43C0-A793-2381799C5BAA}"/>
    <dgm:cxn modelId="{F974CF9D-2A19-41B6-8CF8-E4503582BF3E}" srcId="{BF7E244A-0B9F-4FB6-9818-FCD576EC0B7D}" destId="{4414AB5C-BD48-4928-B8CC-8703BAD416C2}" srcOrd="4" destOrd="0" parTransId="{EB539DB6-0277-4F32-B29E-6FB4EE6C6820}" sibTransId="{C371AA89-6FAA-499C-93B4-11D68DD3F528}"/>
    <dgm:cxn modelId="{33620600-BFA6-43C8-8698-E147A4DB9959}" type="presOf" srcId="{2F5A9CA1-6C08-4E0E-AB2E-9869B2E9077F}" destId="{E1A67CA3-4A82-435B-89C0-9C21C52E8DE0}" srcOrd="0" destOrd="0" presId="urn:microsoft.com/office/officeart/2005/8/layout/orgChart1"/>
    <dgm:cxn modelId="{475B20EC-FB77-4CAE-9CB5-3FEAB1C558DE}" type="presOf" srcId="{DA2B0664-EEF0-4200-B2EF-7C0B7362C728}" destId="{B8717C39-1ED5-45B0-B8B8-F5E5C51AA787}" srcOrd="0" destOrd="0" presId="urn:microsoft.com/office/officeart/2005/8/layout/orgChart1"/>
    <dgm:cxn modelId="{4BDB0048-069A-4903-AFEE-3C2BF6547749}" type="presParOf" srcId="{6F8DA0E2-C7B8-4890-AA34-5A87B36BEADB}" destId="{A78E0E0D-7EF7-42CB-B074-D6BDEEEBCEBA}" srcOrd="0" destOrd="0" presId="urn:microsoft.com/office/officeart/2005/8/layout/orgChart1"/>
    <dgm:cxn modelId="{0AC1D11D-1B63-4140-BBE3-843887A6AA74}" type="presParOf" srcId="{A78E0E0D-7EF7-42CB-B074-D6BDEEEBCEBA}" destId="{EB13D56E-9BE9-4E82-A7DB-C4A5E5F91725}" srcOrd="0" destOrd="0" presId="urn:microsoft.com/office/officeart/2005/8/layout/orgChart1"/>
    <dgm:cxn modelId="{35286FED-1FDC-4911-BB9E-C2D023E898D8}" type="presParOf" srcId="{EB13D56E-9BE9-4E82-A7DB-C4A5E5F91725}" destId="{C079766A-B4D2-424C-B7D8-940C1F7D1940}" srcOrd="0" destOrd="0" presId="urn:microsoft.com/office/officeart/2005/8/layout/orgChart1"/>
    <dgm:cxn modelId="{3026C5D5-FE09-444F-BE3C-53A15C0A3CD4}" type="presParOf" srcId="{EB13D56E-9BE9-4E82-A7DB-C4A5E5F91725}" destId="{777B7BFC-6C75-4ACD-B45A-C6E0518F22D9}" srcOrd="1" destOrd="0" presId="urn:microsoft.com/office/officeart/2005/8/layout/orgChart1"/>
    <dgm:cxn modelId="{A4F44137-C2B8-4B06-B4D0-3C506D1EF608}" type="presParOf" srcId="{A78E0E0D-7EF7-42CB-B074-D6BDEEEBCEBA}" destId="{D01BD19A-3DAC-4D6D-A36E-1A8E0F183D61}" srcOrd="1" destOrd="0" presId="urn:microsoft.com/office/officeart/2005/8/layout/orgChart1"/>
    <dgm:cxn modelId="{62E07400-A4E6-40F9-9D98-178FD7BC2ABC}" type="presParOf" srcId="{D01BD19A-3DAC-4D6D-A36E-1A8E0F183D61}" destId="{17AB1AA0-86E0-4F03-B259-F01F5856788A}" srcOrd="0" destOrd="0" presId="urn:microsoft.com/office/officeart/2005/8/layout/orgChart1"/>
    <dgm:cxn modelId="{B4EF198D-7F48-4CE3-83F0-4B035D2882F8}" type="presParOf" srcId="{D01BD19A-3DAC-4D6D-A36E-1A8E0F183D61}" destId="{D5A59B05-5312-4DF6-A816-A5B9CAB691B3}" srcOrd="1" destOrd="0" presId="urn:microsoft.com/office/officeart/2005/8/layout/orgChart1"/>
    <dgm:cxn modelId="{57391AEA-BC3B-4D44-BC8A-92804AD7E93C}" type="presParOf" srcId="{D5A59B05-5312-4DF6-A816-A5B9CAB691B3}" destId="{33D0116A-70FF-4F2B-8F74-CB3EB5A7F9A2}" srcOrd="0" destOrd="0" presId="urn:microsoft.com/office/officeart/2005/8/layout/orgChart1"/>
    <dgm:cxn modelId="{C9E1765A-5E11-432F-A6BF-BC9C4ED48C87}" type="presParOf" srcId="{33D0116A-70FF-4F2B-8F74-CB3EB5A7F9A2}" destId="{DFC842CA-CED6-447D-BE15-3426261C3F1E}" srcOrd="0" destOrd="0" presId="urn:microsoft.com/office/officeart/2005/8/layout/orgChart1"/>
    <dgm:cxn modelId="{2A90086E-F570-43DF-A0DC-F974E32E2EF1}" type="presParOf" srcId="{33D0116A-70FF-4F2B-8F74-CB3EB5A7F9A2}" destId="{014F05DD-0E30-4406-B137-FE620BDD1337}" srcOrd="1" destOrd="0" presId="urn:microsoft.com/office/officeart/2005/8/layout/orgChart1"/>
    <dgm:cxn modelId="{7FB2C27F-72C4-4BEB-BFF5-7F2939F91A41}" type="presParOf" srcId="{D5A59B05-5312-4DF6-A816-A5B9CAB691B3}" destId="{F31E9BA8-E0D4-4CA2-8064-B5AB26107371}" srcOrd="1" destOrd="0" presId="urn:microsoft.com/office/officeart/2005/8/layout/orgChart1"/>
    <dgm:cxn modelId="{CB22CFB9-A068-4BDB-BA07-8CC4728BA575}" type="presParOf" srcId="{D5A59B05-5312-4DF6-A816-A5B9CAB691B3}" destId="{7FF13E88-F002-4348-83F3-E7FAACB54DD7}" srcOrd="2" destOrd="0" presId="urn:microsoft.com/office/officeart/2005/8/layout/orgChart1"/>
    <dgm:cxn modelId="{EEEAC73B-2D70-4147-9A68-909680F222C8}" type="presParOf" srcId="{D01BD19A-3DAC-4D6D-A36E-1A8E0F183D61}" destId="{1670CCE8-311D-456C-93AD-E2EFE27F47CF}" srcOrd="2" destOrd="0" presId="urn:microsoft.com/office/officeart/2005/8/layout/orgChart1"/>
    <dgm:cxn modelId="{3E5289EE-4A69-4DA6-891A-609EAFB92B94}" type="presParOf" srcId="{D01BD19A-3DAC-4D6D-A36E-1A8E0F183D61}" destId="{265F2A1B-1FE2-48A3-A84C-9EBFC2568299}" srcOrd="3" destOrd="0" presId="urn:microsoft.com/office/officeart/2005/8/layout/orgChart1"/>
    <dgm:cxn modelId="{D0BFB4DD-46E8-4D4C-AA87-2B299B3FF332}" type="presParOf" srcId="{265F2A1B-1FE2-48A3-A84C-9EBFC2568299}" destId="{1CC31BB3-9AB2-4438-BED0-E77FEE527583}" srcOrd="0" destOrd="0" presId="urn:microsoft.com/office/officeart/2005/8/layout/orgChart1"/>
    <dgm:cxn modelId="{8B2EBD21-A578-4350-B0F2-57815BE36B71}" type="presParOf" srcId="{1CC31BB3-9AB2-4438-BED0-E77FEE527583}" destId="{E5F91E56-960F-4DB4-9788-694B4E464BC1}" srcOrd="0" destOrd="0" presId="urn:microsoft.com/office/officeart/2005/8/layout/orgChart1"/>
    <dgm:cxn modelId="{B2F8F516-1688-4762-AEA0-FD07CC6F65E7}" type="presParOf" srcId="{1CC31BB3-9AB2-4438-BED0-E77FEE527583}" destId="{964DCEC0-C08A-441F-9EAB-73453117448A}" srcOrd="1" destOrd="0" presId="urn:microsoft.com/office/officeart/2005/8/layout/orgChart1"/>
    <dgm:cxn modelId="{8F730F92-E401-4260-AD81-B58DC021D437}" type="presParOf" srcId="{265F2A1B-1FE2-48A3-A84C-9EBFC2568299}" destId="{BA7CD18C-3F37-4A25-A6A5-15F799EF04F8}" srcOrd="1" destOrd="0" presId="urn:microsoft.com/office/officeart/2005/8/layout/orgChart1"/>
    <dgm:cxn modelId="{E1D35D9A-2770-4E65-9FA3-DA6064D07039}" type="presParOf" srcId="{265F2A1B-1FE2-48A3-A84C-9EBFC2568299}" destId="{FC149903-CED2-4823-834D-184AB27C7EE6}" srcOrd="2" destOrd="0" presId="urn:microsoft.com/office/officeart/2005/8/layout/orgChart1"/>
    <dgm:cxn modelId="{643B6228-D210-41F8-B7C2-287FDCD71B1E}" type="presParOf" srcId="{D01BD19A-3DAC-4D6D-A36E-1A8E0F183D61}" destId="{82A31733-1633-427E-A708-C1F9CF9E501E}" srcOrd="4" destOrd="0" presId="urn:microsoft.com/office/officeart/2005/8/layout/orgChart1"/>
    <dgm:cxn modelId="{735A81E1-0A29-4797-A844-545F463B3834}" type="presParOf" srcId="{D01BD19A-3DAC-4D6D-A36E-1A8E0F183D61}" destId="{6E6CA1A9-3D00-429A-AC61-E89178C9FE4C}" srcOrd="5" destOrd="0" presId="urn:microsoft.com/office/officeart/2005/8/layout/orgChart1"/>
    <dgm:cxn modelId="{BFA77CFF-A84F-4545-929E-E3B6DDF53CB6}" type="presParOf" srcId="{6E6CA1A9-3D00-429A-AC61-E89178C9FE4C}" destId="{18A4FF6F-631F-4461-B98F-8F07F6EE6849}" srcOrd="0" destOrd="0" presId="urn:microsoft.com/office/officeart/2005/8/layout/orgChart1"/>
    <dgm:cxn modelId="{36640B2C-AA53-4902-98A1-F4B3D23061CA}" type="presParOf" srcId="{18A4FF6F-631F-4461-B98F-8F07F6EE6849}" destId="{620DCF71-D1B0-42D7-8BB7-DB8F0959A838}" srcOrd="0" destOrd="0" presId="urn:microsoft.com/office/officeart/2005/8/layout/orgChart1"/>
    <dgm:cxn modelId="{31703E5E-FBF9-4374-BBBA-A3AA8D376B57}" type="presParOf" srcId="{18A4FF6F-631F-4461-B98F-8F07F6EE6849}" destId="{89EEE0A3-5902-495A-A0BC-2A0F448A69FA}" srcOrd="1" destOrd="0" presId="urn:microsoft.com/office/officeart/2005/8/layout/orgChart1"/>
    <dgm:cxn modelId="{22B165EA-7CB6-4B04-B5E2-F520FDFDF1EC}" type="presParOf" srcId="{6E6CA1A9-3D00-429A-AC61-E89178C9FE4C}" destId="{20FDD9BC-0C6A-4C89-81D6-13596032EE92}" srcOrd="1" destOrd="0" presId="urn:microsoft.com/office/officeart/2005/8/layout/orgChart1"/>
    <dgm:cxn modelId="{6128CD06-6F22-4159-9542-5DF7D153D3B6}" type="presParOf" srcId="{6E6CA1A9-3D00-429A-AC61-E89178C9FE4C}" destId="{A78B1EC8-72C3-4250-BC5F-B0F59192AF29}" srcOrd="2" destOrd="0" presId="urn:microsoft.com/office/officeart/2005/8/layout/orgChart1"/>
    <dgm:cxn modelId="{FF56FF5C-CA32-4B88-AC38-D5C92B335590}" type="presParOf" srcId="{D01BD19A-3DAC-4D6D-A36E-1A8E0F183D61}" destId="{310C9AA7-CD43-42C9-B5AA-4CF8EAFFFE67}" srcOrd="6" destOrd="0" presId="urn:microsoft.com/office/officeart/2005/8/layout/orgChart1"/>
    <dgm:cxn modelId="{E3A4BFAC-9DC8-49A8-B87F-ED5A76B98697}" type="presParOf" srcId="{D01BD19A-3DAC-4D6D-A36E-1A8E0F183D61}" destId="{C3BFB807-3836-4DED-9230-CDDF8190DB56}" srcOrd="7" destOrd="0" presId="urn:microsoft.com/office/officeart/2005/8/layout/orgChart1"/>
    <dgm:cxn modelId="{C1E7DD95-42B7-4355-96A7-EF23B75767D2}" type="presParOf" srcId="{C3BFB807-3836-4DED-9230-CDDF8190DB56}" destId="{5A1BBE0B-ED5E-4648-B2B7-D99DA22EA946}" srcOrd="0" destOrd="0" presId="urn:microsoft.com/office/officeart/2005/8/layout/orgChart1"/>
    <dgm:cxn modelId="{897721C4-2B9E-4B76-900E-146A989657CB}" type="presParOf" srcId="{5A1BBE0B-ED5E-4648-B2B7-D99DA22EA946}" destId="{646B92F0-DC9D-4BBB-B9F7-7B7125D0EDF9}" srcOrd="0" destOrd="0" presId="urn:microsoft.com/office/officeart/2005/8/layout/orgChart1"/>
    <dgm:cxn modelId="{A1F9BC76-78D4-4BD8-AB70-197617A9D2C8}" type="presParOf" srcId="{5A1BBE0B-ED5E-4648-B2B7-D99DA22EA946}" destId="{37AFB4ED-4B70-40FE-AA99-843D60952DBB}" srcOrd="1" destOrd="0" presId="urn:microsoft.com/office/officeart/2005/8/layout/orgChart1"/>
    <dgm:cxn modelId="{3B837F63-E24E-4374-BD69-EA1FEEC6C5DE}" type="presParOf" srcId="{C3BFB807-3836-4DED-9230-CDDF8190DB56}" destId="{A0C1BF42-E73F-46A7-A402-1C03A2478CB2}" srcOrd="1" destOrd="0" presId="urn:microsoft.com/office/officeart/2005/8/layout/orgChart1"/>
    <dgm:cxn modelId="{4C8344EF-F01D-4958-A153-41FF0A124731}" type="presParOf" srcId="{C3BFB807-3836-4DED-9230-CDDF8190DB56}" destId="{7A57D9A9-4A1D-4960-81FB-722EFD8670B8}" srcOrd="2" destOrd="0" presId="urn:microsoft.com/office/officeart/2005/8/layout/orgChart1"/>
    <dgm:cxn modelId="{C6A8070A-DFF4-4FB0-B20A-473BC0275D60}" type="presParOf" srcId="{D01BD19A-3DAC-4D6D-A36E-1A8E0F183D61}" destId="{779A66BB-7559-47CA-90EA-F50188333E06}" srcOrd="8" destOrd="0" presId="urn:microsoft.com/office/officeart/2005/8/layout/orgChart1"/>
    <dgm:cxn modelId="{8734820B-6B0B-4820-8538-04D2E26C12A7}" type="presParOf" srcId="{D01BD19A-3DAC-4D6D-A36E-1A8E0F183D61}" destId="{82D9E6B4-E86C-4D35-93A8-0D3178E353FF}" srcOrd="9" destOrd="0" presId="urn:microsoft.com/office/officeart/2005/8/layout/orgChart1"/>
    <dgm:cxn modelId="{CB6B4CF7-5363-42BC-8BF1-07A51FEA6899}" type="presParOf" srcId="{82D9E6B4-E86C-4D35-93A8-0D3178E353FF}" destId="{233C1560-A1B7-4088-8FED-73F67D48631C}" srcOrd="0" destOrd="0" presId="urn:microsoft.com/office/officeart/2005/8/layout/orgChart1"/>
    <dgm:cxn modelId="{6A42BBC6-2BE4-42D1-AAFB-16B7128148F9}" type="presParOf" srcId="{233C1560-A1B7-4088-8FED-73F67D48631C}" destId="{722CA385-12E5-447F-9787-E85F7A534ADE}" srcOrd="0" destOrd="0" presId="urn:microsoft.com/office/officeart/2005/8/layout/orgChart1"/>
    <dgm:cxn modelId="{004F8466-4BF9-4D1E-ADB5-B9AED8D0CC80}" type="presParOf" srcId="{233C1560-A1B7-4088-8FED-73F67D48631C}" destId="{4D8363E3-CDE5-4873-ADE2-BA3256CE8A74}" srcOrd="1" destOrd="0" presId="urn:microsoft.com/office/officeart/2005/8/layout/orgChart1"/>
    <dgm:cxn modelId="{6FFA447E-9DF3-4BE2-95DC-44DFEDBA4FC3}" type="presParOf" srcId="{82D9E6B4-E86C-4D35-93A8-0D3178E353FF}" destId="{813FBEB2-FF34-418F-AFC7-893ADBD42057}" srcOrd="1" destOrd="0" presId="urn:microsoft.com/office/officeart/2005/8/layout/orgChart1"/>
    <dgm:cxn modelId="{FAAEF374-A483-4C36-88FA-A0BA8C6439DE}" type="presParOf" srcId="{82D9E6B4-E86C-4D35-93A8-0D3178E353FF}" destId="{5945DB29-D653-4750-99CE-EE0D761BF9F3}" srcOrd="2" destOrd="0" presId="urn:microsoft.com/office/officeart/2005/8/layout/orgChart1"/>
    <dgm:cxn modelId="{296B4B30-5AC8-45DF-802B-775B0FA030A6}" type="presParOf" srcId="{D01BD19A-3DAC-4D6D-A36E-1A8E0F183D61}" destId="{EC67E72C-00B2-4A6F-9076-D56ED2772971}" srcOrd="10" destOrd="0" presId="urn:microsoft.com/office/officeart/2005/8/layout/orgChart1"/>
    <dgm:cxn modelId="{EF5BFA14-928F-4D5F-A574-1FB536264148}" type="presParOf" srcId="{D01BD19A-3DAC-4D6D-A36E-1A8E0F183D61}" destId="{981BCF8D-EF7E-4028-8D2B-7078A0EA35B1}" srcOrd="11" destOrd="0" presId="urn:microsoft.com/office/officeart/2005/8/layout/orgChart1"/>
    <dgm:cxn modelId="{B1867188-0783-42BC-8301-A74C950F659A}" type="presParOf" srcId="{981BCF8D-EF7E-4028-8D2B-7078A0EA35B1}" destId="{A65794C8-9FC3-4AAB-B561-30A5E9D9B567}" srcOrd="0" destOrd="0" presId="urn:microsoft.com/office/officeart/2005/8/layout/orgChart1"/>
    <dgm:cxn modelId="{7A723FF5-FCEF-4F0A-A25E-2FA6EE3EA384}" type="presParOf" srcId="{A65794C8-9FC3-4AAB-B561-30A5E9D9B567}" destId="{E1A67CA3-4A82-435B-89C0-9C21C52E8DE0}" srcOrd="0" destOrd="0" presId="urn:microsoft.com/office/officeart/2005/8/layout/orgChart1"/>
    <dgm:cxn modelId="{4616059C-72F1-439E-B2AB-18C3CD45A046}" type="presParOf" srcId="{A65794C8-9FC3-4AAB-B561-30A5E9D9B567}" destId="{4C2B6EEE-FE0D-4124-B4A6-6383E708D5C5}" srcOrd="1" destOrd="0" presId="urn:microsoft.com/office/officeart/2005/8/layout/orgChart1"/>
    <dgm:cxn modelId="{D6A63D7C-93C5-42F5-8FAE-B388BDDD72A2}" type="presParOf" srcId="{981BCF8D-EF7E-4028-8D2B-7078A0EA35B1}" destId="{8B653123-23A5-4734-8C0D-B0FE6BE7742C}" srcOrd="1" destOrd="0" presId="urn:microsoft.com/office/officeart/2005/8/layout/orgChart1"/>
    <dgm:cxn modelId="{B0AA9B0D-C874-4ECD-B570-6F4A7A51FAB2}" type="presParOf" srcId="{981BCF8D-EF7E-4028-8D2B-7078A0EA35B1}" destId="{6CCFC128-5ED9-4F5F-9F33-6D7037A674A2}" srcOrd="2" destOrd="0" presId="urn:microsoft.com/office/officeart/2005/8/layout/orgChart1"/>
    <dgm:cxn modelId="{6973F2D0-3ECF-438B-AD31-8E2C850A3E30}" type="presParOf" srcId="{D01BD19A-3DAC-4D6D-A36E-1A8E0F183D61}" destId="{9E2AD09C-4B0F-4763-AF92-448ED5138B03}" srcOrd="12" destOrd="0" presId="urn:microsoft.com/office/officeart/2005/8/layout/orgChart1"/>
    <dgm:cxn modelId="{9293579B-970C-439B-9674-D072B5F0EA00}" type="presParOf" srcId="{D01BD19A-3DAC-4D6D-A36E-1A8E0F183D61}" destId="{594DF1F3-1A7A-4337-81B1-1CAA94C49AF5}" srcOrd="13" destOrd="0" presId="urn:microsoft.com/office/officeart/2005/8/layout/orgChart1"/>
    <dgm:cxn modelId="{260A5726-8176-4BD6-91AB-FBAB85415453}" type="presParOf" srcId="{594DF1F3-1A7A-4337-81B1-1CAA94C49AF5}" destId="{622FDC67-D94F-4C5A-BDB0-0F365E3F5B91}" srcOrd="0" destOrd="0" presId="urn:microsoft.com/office/officeart/2005/8/layout/orgChart1"/>
    <dgm:cxn modelId="{281747DC-DF7D-4ADE-BB70-D6DC26080AE6}" type="presParOf" srcId="{622FDC67-D94F-4C5A-BDB0-0F365E3F5B91}" destId="{B8717C39-1ED5-45B0-B8B8-F5E5C51AA787}" srcOrd="0" destOrd="0" presId="urn:microsoft.com/office/officeart/2005/8/layout/orgChart1"/>
    <dgm:cxn modelId="{69E7E9E5-C764-4B8C-B546-D81C79045908}" type="presParOf" srcId="{622FDC67-D94F-4C5A-BDB0-0F365E3F5B91}" destId="{9F3467BC-340C-4753-9374-B7A1583E122E}" srcOrd="1" destOrd="0" presId="urn:microsoft.com/office/officeart/2005/8/layout/orgChart1"/>
    <dgm:cxn modelId="{4DC7AA4D-DF66-4B82-86B8-DC0A5EC35CAD}" type="presParOf" srcId="{594DF1F3-1A7A-4337-81B1-1CAA94C49AF5}" destId="{4A98488A-A681-4B61-BA1B-68A533759DCB}" srcOrd="1" destOrd="0" presId="urn:microsoft.com/office/officeart/2005/8/layout/orgChart1"/>
    <dgm:cxn modelId="{7DA48FD5-E265-42CA-80BF-2B6AAF41FD9D}" type="presParOf" srcId="{594DF1F3-1A7A-4337-81B1-1CAA94C49AF5}" destId="{D9C19F8B-260E-4302-A8D9-C28428091CB8}" srcOrd="2" destOrd="0" presId="urn:microsoft.com/office/officeart/2005/8/layout/orgChart1"/>
    <dgm:cxn modelId="{C07BEE86-C5EA-4842-BA25-71821B30F9DF}" type="presParOf" srcId="{A78E0E0D-7EF7-42CB-B074-D6BDEEEBCEBA}" destId="{D9A9A034-EDD7-4199-B4AF-37DA4C215C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AD09C-4B0F-4763-AF92-448ED5138B03}">
      <dsp:nvSpPr>
        <dsp:cNvPr id="0" name=""/>
        <dsp:cNvSpPr/>
      </dsp:nvSpPr>
      <dsp:spPr>
        <a:xfrm>
          <a:off x="4419599" y="1678395"/>
          <a:ext cx="3882512" cy="224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304"/>
              </a:lnTo>
              <a:lnTo>
                <a:pt x="3882512" y="112304"/>
              </a:lnTo>
              <a:lnTo>
                <a:pt x="3882512" y="224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7E72C-00B2-4A6F-9076-D56ED2772971}">
      <dsp:nvSpPr>
        <dsp:cNvPr id="0" name=""/>
        <dsp:cNvSpPr/>
      </dsp:nvSpPr>
      <dsp:spPr>
        <a:xfrm>
          <a:off x="4419599" y="1678395"/>
          <a:ext cx="2588341" cy="224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304"/>
              </a:lnTo>
              <a:lnTo>
                <a:pt x="2588341" y="112304"/>
              </a:lnTo>
              <a:lnTo>
                <a:pt x="2588341" y="224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A66BB-7559-47CA-90EA-F50188333E06}">
      <dsp:nvSpPr>
        <dsp:cNvPr id="0" name=""/>
        <dsp:cNvSpPr/>
      </dsp:nvSpPr>
      <dsp:spPr>
        <a:xfrm>
          <a:off x="4419599" y="1678395"/>
          <a:ext cx="1294170" cy="224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304"/>
              </a:lnTo>
              <a:lnTo>
                <a:pt x="1294170" y="112304"/>
              </a:lnTo>
              <a:lnTo>
                <a:pt x="1294170" y="224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C9AA7-CD43-42C9-B5AA-4CF8EAFFFE67}">
      <dsp:nvSpPr>
        <dsp:cNvPr id="0" name=""/>
        <dsp:cNvSpPr/>
      </dsp:nvSpPr>
      <dsp:spPr>
        <a:xfrm>
          <a:off x="4373879" y="1678395"/>
          <a:ext cx="91440" cy="224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31733-1633-427E-A708-C1F9CF9E501E}">
      <dsp:nvSpPr>
        <dsp:cNvPr id="0" name=""/>
        <dsp:cNvSpPr/>
      </dsp:nvSpPr>
      <dsp:spPr>
        <a:xfrm>
          <a:off x="3125429" y="1678395"/>
          <a:ext cx="1294170" cy="224608"/>
        </a:xfrm>
        <a:custGeom>
          <a:avLst/>
          <a:gdLst/>
          <a:ahLst/>
          <a:cxnLst/>
          <a:rect l="0" t="0" r="0" b="0"/>
          <a:pathLst>
            <a:path>
              <a:moveTo>
                <a:pt x="1294170" y="0"/>
              </a:moveTo>
              <a:lnTo>
                <a:pt x="1294170" y="112304"/>
              </a:lnTo>
              <a:lnTo>
                <a:pt x="0" y="112304"/>
              </a:lnTo>
              <a:lnTo>
                <a:pt x="0" y="224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0CCE8-311D-456C-93AD-E2EFE27F47CF}">
      <dsp:nvSpPr>
        <dsp:cNvPr id="0" name=""/>
        <dsp:cNvSpPr/>
      </dsp:nvSpPr>
      <dsp:spPr>
        <a:xfrm>
          <a:off x="1831258" y="1678395"/>
          <a:ext cx="2588341" cy="224608"/>
        </a:xfrm>
        <a:custGeom>
          <a:avLst/>
          <a:gdLst/>
          <a:ahLst/>
          <a:cxnLst/>
          <a:rect l="0" t="0" r="0" b="0"/>
          <a:pathLst>
            <a:path>
              <a:moveTo>
                <a:pt x="2588341" y="0"/>
              </a:moveTo>
              <a:lnTo>
                <a:pt x="2588341" y="112304"/>
              </a:lnTo>
              <a:lnTo>
                <a:pt x="0" y="112304"/>
              </a:lnTo>
              <a:lnTo>
                <a:pt x="0" y="224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B1AA0-86E0-4F03-B259-F01F5856788A}">
      <dsp:nvSpPr>
        <dsp:cNvPr id="0" name=""/>
        <dsp:cNvSpPr/>
      </dsp:nvSpPr>
      <dsp:spPr>
        <a:xfrm>
          <a:off x="537087" y="1678395"/>
          <a:ext cx="3882512" cy="224608"/>
        </a:xfrm>
        <a:custGeom>
          <a:avLst/>
          <a:gdLst/>
          <a:ahLst/>
          <a:cxnLst/>
          <a:rect l="0" t="0" r="0" b="0"/>
          <a:pathLst>
            <a:path>
              <a:moveTo>
                <a:pt x="3882512" y="0"/>
              </a:moveTo>
              <a:lnTo>
                <a:pt x="3882512" y="112304"/>
              </a:lnTo>
              <a:lnTo>
                <a:pt x="0" y="112304"/>
              </a:lnTo>
              <a:lnTo>
                <a:pt x="0" y="224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9766A-B4D2-424C-B7D8-940C1F7D1940}">
      <dsp:nvSpPr>
        <dsp:cNvPr id="0" name=""/>
        <dsp:cNvSpPr/>
      </dsp:nvSpPr>
      <dsp:spPr>
        <a:xfrm>
          <a:off x="3884818" y="1143614"/>
          <a:ext cx="1069562" cy="534781"/>
        </a:xfrm>
        <a:prstGeom prst="rect">
          <a:avLst/>
        </a:prstGeom>
        <a:noFill/>
        <a:ln w="25400" cap="flat" cmpd="sng" algn="ctr">
          <a:solidFill>
            <a:schemeClr val="tx1">
              <a:alpha val="5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BANKING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SUPERVISION</a:t>
          </a:r>
          <a:endParaRPr kumimoji="0" lang="en-US" altLang="en-US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884818" y="1143614"/>
        <a:ext cx="1069562" cy="534781"/>
      </dsp:txXfrm>
    </dsp:sp>
    <dsp:sp modelId="{DFC842CA-CED6-447D-BE15-3426261C3F1E}">
      <dsp:nvSpPr>
        <dsp:cNvPr id="0" name=""/>
        <dsp:cNvSpPr/>
      </dsp:nvSpPr>
      <dsp:spPr>
        <a:xfrm>
          <a:off x="2306" y="1903004"/>
          <a:ext cx="1069562" cy="534781"/>
        </a:xfrm>
        <a:prstGeom prst="rect">
          <a:avLst/>
        </a:prstGeom>
        <a:noFill/>
        <a:ln w="25400" cap="flat" cmpd="sng" algn="ctr">
          <a:solidFill>
            <a:schemeClr val="tx1">
              <a:alpha val="5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ON-SITE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SUPERVISION</a:t>
          </a:r>
          <a:endParaRPr kumimoji="0" lang="en-US" altLang="en-US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306" y="1903004"/>
        <a:ext cx="1069562" cy="534781"/>
      </dsp:txXfrm>
    </dsp:sp>
    <dsp:sp modelId="{E5F91E56-960F-4DB4-9788-694B4E464BC1}">
      <dsp:nvSpPr>
        <dsp:cNvPr id="0" name=""/>
        <dsp:cNvSpPr/>
      </dsp:nvSpPr>
      <dsp:spPr>
        <a:xfrm>
          <a:off x="1296477" y="1903004"/>
          <a:ext cx="1069562" cy="534781"/>
        </a:xfrm>
        <a:prstGeom prst="rect">
          <a:avLst/>
        </a:prstGeom>
        <a:noFill/>
        <a:ln w="25400" cap="flat" cmpd="sng" algn="ctr">
          <a:solidFill>
            <a:schemeClr val="tx1">
              <a:alpha val="5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LICENSING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DEPARTMENT</a:t>
          </a:r>
          <a:endParaRPr kumimoji="0" lang="en-US" altLang="en-US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296477" y="1903004"/>
        <a:ext cx="1069562" cy="534781"/>
      </dsp:txXfrm>
    </dsp:sp>
    <dsp:sp modelId="{620DCF71-D1B0-42D7-8BB7-DB8F0959A838}">
      <dsp:nvSpPr>
        <dsp:cNvPr id="0" name=""/>
        <dsp:cNvSpPr/>
      </dsp:nvSpPr>
      <dsp:spPr>
        <a:xfrm>
          <a:off x="2590647" y="1903004"/>
          <a:ext cx="1069562" cy="534781"/>
        </a:xfrm>
        <a:prstGeom prst="rect">
          <a:avLst/>
        </a:prstGeom>
        <a:noFill/>
        <a:ln w="25400" cap="flat" cmpd="sng" algn="ctr">
          <a:solidFill>
            <a:schemeClr val="tx1">
              <a:alpha val="5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MACRO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PRUDENTIAL</a:t>
          </a:r>
          <a:endParaRPr kumimoji="0" lang="en-US" altLang="en-US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590647" y="1903004"/>
        <a:ext cx="1069562" cy="534781"/>
      </dsp:txXfrm>
    </dsp:sp>
    <dsp:sp modelId="{646B92F0-DC9D-4BBB-B9F7-7B7125D0EDF9}">
      <dsp:nvSpPr>
        <dsp:cNvPr id="0" name=""/>
        <dsp:cNvSpPr/>
      </dsp:nvSpPr>
      <dsp:spPr>
        <a:xfrm>
          <a:off x="3884818" y="1903004"/>
          <a:ext cx="1069562" cy="534781"/>
        </a:xfrm>
        <a:prstGeom prst="rect">
          <a:avLst/>
        </a:prstGeom>
        <a:noFill/>
        <a:ln w="25400" cap="flat" cmpd="sng" algn="ctr">
          <a:solidFill>
            <a:schemeClr val="tx1">
              <a:alpha val="5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OFF-SITE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SUPERVISION</a:t>
          </a:r>
          <a:endParaRPr kumimoji="0" lang="en-US" altLang="en-US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884818" y="1903004"/>
        <a:ext cx="1069562" cy="534781"/>
      </dsp:txXfrm>
    </dsp:sp>
    <dsp:sp modelId="{722CA385-12E5-447F-9787-E85F7A534ADE}">
      <dsp:nvSpPr>
        <dsp:cNvPr id="0" name=""/>
        <dsp:cNvSpPr/>
      </dsp:nvSpPr>
      <dsp:spPr>
        <a:xfrm>
          <a:off x="5178989" y="1903004"/>
          <a:ext cx="1069562" cy="534781"/>
        </a:xfrm>
        <a:prstGeom prst="rect">
          <a:avLst/>
        </a:prstGeom>
        <a:noFill/>
        <a:ln w="25400" cap="flat" cmpd="sng" algn="ctr">
          <a:solidFill>
            <a:schemeClr val="tx1">
              <a:alpha val="5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REGULATION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UNIT </a:t>
          </a:r>
          <a:endParaRPr kumimoji="0" lang="en-US" altLang="en-US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178989" y="1903004"/>
        <a:ext cx="1069562" cy="534781"/>
      </dsp:txXfrm>
    </dsp:sp>
    <dsp:sp modelId="{E1A67CA3-4A82-435B-89C0-9C21C52E8DE0}">
      <dsp:nvSpPr>
        <dsp:cNvPr id="0" name=""/>
        <dsp:cNvSpPr/>
      </dsp:nvSpPr>
      <dsp:spPr>
        <a:xfrm>
          <a:off x="6473160" y="1903004"/>
          <a:ext cx="1069562" cy="534781"/>
        </a:xfrm>
        <a:prstGeom prst="rect">
          <a:avLst/>
        </a:prstGeom>
        <a:noFill/>
        <a:ln w="25400" cap="flat" cmpd="sng" algn="ctr">
          <a:solidFill>
            <a:schemeClr val="tx1">
              <a:alpha val="5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CREDIT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REGISTRY</a:t>
          </a:r>
          <a:endParaRPr kumimoji="0" lang="en-US" altLang="en-US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473160" y="1903004"/>
        <a:ext cx="1069562" cy="534781"/>
      </dsp:txXfrm>
    </dsp:sp>
    <dsp:sp modelId="{B8717C39-1ED5-45B0-B8B8-F5E5C51AA787}">
      <dsp:nvSpPr>
        <dsp:cNvPr id="0" name=""/>
        <dsp:cNvSpPr/>
      </dsp:nvSpPr>
      <dsp:spPr>
        <a:xfrm>
          <a:off x="7767331" y="1903004"/>
          <a:ext cx="1069562" cy="534781"/>
        </a:xfrm>
        <a:prstGeom prst="rect">
          <a:avLst/>
        </a:prstGeom>
        <a:noFill/>
        <a:ln w="25400" cap="flat" cmpd="sng" algn="ctr">
          <a:solidFill>
            <a:schemeClr val="tx1">
              <a:alpha val="5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BASEL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UNIT</a:t>
          </a:r>
          <a:endParaRPr kumimoji="0" lang="en-US" altLang="en-US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7767331" y="1903004"/>
        <a:ext cx="1069562" cy="534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825BF-F679-4AE0-8F07-D04B8384DB7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0BE9D-2512-464B-B455-73A7F173B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2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7AC31645-63C2-409C-96F6-2B177FF86949}" type="slidenum">
              <a:rPr lang="ar-EG" altLang="ar-EG" smtClean="0"/>
              <a:pPr algn="l" eaLnBrk="1" hangingPunct="1">
                <a:spcBef>
                  <a:spcPct val="0"/>
                </a:spcBef>
              </a:pPr>
              <a:t>2</a:t>
            </a:fld>
            <a:endParaRPr lang="en-US" altLang="ar-E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altLang="en-US" smtClean="0">
                <a:latin typeface="Arial" charset="0"/>
                <a:cs typeface="Arial" charset="0"/>
              </a:rPr>
              <a:t>Based on the reform program, coordination between macro- and micro-prudential units, and strong prudential regulations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8FDA6004-899C-4B51-89B4-B42498F2BB8E}" type="slidenum">
              <a:rPr lang="ar-EG" altLang="ar-EG" smtClean="0"/>
              <a:pPr algn="l" eaLnBrk="1" hangingPunct="1">
                <a:spcBef>
                  <a:spcPct val="0"/>
                </a:spcBef>
              </a:pPr>
              <a:t>5</a:t>
            </a:fld>
            <a:endParaRPr lang="en-US" altLang="ar-E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EG" altLang="ar-EG" smtClean="0">
              <a:latin typeface="Arial" charset="0"/>
              <a:cs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96340FD7-D591-40E7-B442-FD7ED70FF076}" type="slidenum">
              <a:rPr lang="ar-EG" altLang="ar-EG" smtClean="0"/>
              <a:pPr algn="l" eaLnBrk="1" hangingPunct="1">
                <a:spcBef>
                  <a:spcPct val="0"/>
                </a:spcBef>
              </a:pPr>
              <a:t>6</a:t>
            </a:fld>
            <a:endParaRPr lang="en-US" altLang="ar-E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lnSpc>
                <a:spcPct val="150000"/>
              </a:lnSpc>
              <a:defRPr/>
            </a:pPr>
            <a:endParaRPr lang="ar-EG" altLang="ar-EG" sz="16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68190BD4-BBC3-4458-8213-8EBB19D8C758}" type="slidenum">
              <a:rPr lang="ar-EG" altLang="ar-EG" smtClean="0"/>
              <a:pPr algn="l" eaLnBrk="1" hangingPunct="1">
                <a:spcBef>
                  <a:spcPct val="0"/>
                </a:spcBef>
              </a:pPr>
              <a:t>11</a:t>
            </a:fld>
            <a:endParaRPr lang="en-US" altLang="ar-E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lnSpc>
                <a:spcPct val="150000"/>
              </a:lnSpc>
              <a:defRPr/>
            </a:pPr>
            <a:endParaRPr lang="ar-EG" altLang="ar-EG" sz="16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68190BD4-BBC3-4458-8213-8EBB19D8C758}" type="slidenum">
              <a:rPr lang="ar-EG" altLang="ar-EG" smtClean="0"/>
              <a:pPr algn="l" eaLnBrk="1" hangingPunct="1">
                <a:spcBef>
                  <a:spcPct val="0"/>
                </a:spcBef>
              </a:pPr>
              <a:t>12</a:t>
            </a:fld>
            <a:endParaRPr lang="en-US" altLang="ar-E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lnSpc>
                <a:spcPct val="150000"/>
              </a:lnSpc>
              <a:defRPr/>
            </a:pPr>
            <a:endParaRPr lang="ar-EG" altLang="ar-EG" sz="16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68190BD4-BBC3-4458-8213-8EBB19D8C758}" type="slidenum">
              <a:rPr lang="ar-EG" altLang="ar-EG" smtClean="0"/>
              <a:pPr algn="l" eaLnBrk="1" hangingPunct="1">
                <a:spcBef>
                  <a:spcPct val="0"/>
                </a:spcBef>
              </a:pPr>
              <a:t>13</a:t>
            </a:fld>
            <a:endParaRPr lang="en-US" alt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4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4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4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7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0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5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1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F4294-0E3D-459D-8AB9-162C111BA900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FF67-CE28-45AA-9697-DCEA3753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1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610600" cy="1470025"/>
          </a:xfrm>
        </p:spPr>
        <p:txBody>
          <a:bodyPr/>
          <a:lstStyle/>
          <a:p>
            <a:r>
              <a:rPr lang="en-US" dirty="0" smtClean="0"/>
              <a:t>Financial Stability Challenges</a:t>
            </a:r>
            <a:br>
              <a:rPr lang="en-US" dirty="0" smtClean="0"/>
            </a:br>
            <a:r>
              <a:rPr lang="en-US" dirty="0" smtClean="0"/>
              <a:t>in Egypt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tx1"/>
                </a:solidFill>
              </a:rPr>
              <a:t>Financial </a:t>
            </a:r>
            <a:r>
              <a:rPr lang="en-US" sz="3400" dirty="0" smtClean="0">
                <a:solidFill>
                  <a:schemeClr val="tx1"/>
                </a:solidFill>
              </a:rPr>
              <a:t>Stability: New Challenges for African Central Banks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88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B3789D-E953-47C8-9E2C-76979078A891}" type="slidenum">
              <a:rPr lang="ar-SA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445125"/>
          </a:xfrm>
        </p:spPr>
        <p:txBody>
          <a:bodyPr>
            <a:normAutofit/>
          </a:bodyPr>
          <a:lstStyle/>
          <a:p>
            <a:pPr marL="404813" lvl="1" indent="-288925" algn="just"/>
            <a:r>
              <a:rPr lang="en-US" altLang="en-US" sz="2600" dirty="0" smtClean="0"/>
              <a:t>Work in cooperation with the EU, World Bank, IMF to </a:t>
            </a:r>
            <a:r>
              <a:rPr lang="en-US" altLang="en-US" sz="2600" dirty="0"/>
              <a:t>add to our </a:t>
            </a:r>
            <a:r>
              <a:rPr lang="en-US" altLang="en-US" sz="2600" dirty="0" smtClean="0"/>
              <a:t>toolkit new quantitative tools, necessary for better assessment of the risks:</a:t>
            </a:r>
          </a:p>
          <a:p>
            <a:pPr marL="682625" lvl="2" indent="-277813" algn="just"/>
            <a:endParaRPr lang="en-US" altLang="en-US" sz="2200" dirty="0" smtClean="0"/>
          </a:p>
          <a:p>
            <a:pPr marL="682625" lvl="2" indent="-277813" algn="just"/>
            <a:r>
              <a:rPr lang="en-US" altLang="en-US" sz="2200" dirty="0" smtClean="0"/>
              <a:t>Macro-stress test quantify the impact of economic shocks on the banking sector using econometric tools,</a:t>
            </a:r>
          </a:p>
          <a:p>
            <a:pPr marL="682625" lvl="2" indent="-277813" algn="just"/>
            <a:endParaRPr lang="en-US" altLang="en-US" sz="2200" dirty="0" smtClean="0"/>
          </a:p>
          <a:p>
            <a:pPr marL="682625" lvl="2" indent="-277813" algn="just"/>
            <a:r>
              <a:rPr lang="en-US" altLang="en-US" sz="2200" dirty="0" smtClean="0"/>
              <a:t>Early Warning System,</a:t>
            </a:r>
          </a:p>
          <a:p>
            <a:pPr marL="682625" lvl="2" indent="-277813" algn="just"/>
            <a:endParaRPr lang="en-US" altLang="en-US" sz="2200" dirty="0" smtClean="0"/>
          </a:p>
          <a:p>
            <a:pPr marL="682625" lvl="2" indent="-277813" algn="just"/>
            <a:r>
              <a:rPr lang="en-US" altLang="en-US" sz="2200" dirty="0" smtClean="0"/>
              <a:t>Systematically important banks,</a:t>
            </a:r>
          </a:p>
          <a:p>
            <a:pPr marL="682625" lvl="2" indent="-277813" algn="just"/>
            <a:endParaRPr lang="en-US" altLang="en-US" sz="2200" dirty="0" smtClean="0"/>
          </a:p>
          <a:p>
            <a:pPr marL="682625" lvl="2" indent="-277813" algn="just"/>
            <a:r>
              <a:rPr lang="en-US" altLang="en-US" sz="2200" dirty="0" smtClean="0"/>
              <a:t>Counter-cyclical capital buffer in the framework of Basel III,</a:t>
            </a:r>
          </a:p>
          <a:p>
            <a:pPr marL="404812" lvl="2" indent="0" algn="just">
              <a:buNone/>
            </a:pPr>
            <a:r>
              <a:rPr lang="en-US" altLang="en-US" sz="2200" dirty="0" smtClean="0"/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altLang="ar-EG" sz="3600" dirty="0">
                <a:solidFill>
                  <a:srgbClr val="C00000"/>
                </a:solidFill>
              </a:rPr>
              <a:t>Macro-Prudential Analytical Tools </a:t>
            </a:r>
            <a:r>
              <a:rPr lang="en-US" altLang="ar-EG" sz="3600" dirty="0" smtClean="0">
                <a:solidFill>
                  <a:srgbClr val="C00000"/>
                </a:solidFill>
              </a:rPr>
              <a:t>in Process</a:t>
            </a:r>
            <a:endParaRPr lang="en-US" altLang="ar-EG" sz="3400" dirty="0" smtClean="0"/>
          </a:p>
        </p:txBody>
      </p:sp>
    </p:spTree>
    <p:extLst>
      <p:ext uri="{BB962C8B-B14F-4D97-AF65-F5344CB8AC3E}">
        <p14:creationId xmlns:p14="http://schemas.microsoft.com/office/powerpoint/2010/main" val="273010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85800"/>
          </a:xfrm>
        </p:spPr>
        <p:txBody>
          <a:bodyPr/>
          <a:lstStyle/>
          <a:p>
            <a:r>
              <a:rPr lang="en-US" altLang="ar-EG" sz="3000" dirty="0" smtClean="0">
                <a:solidFill>
                  <a:srgbClr val="C00000"/>
                </a:solidFill>
              </a:rPr>
              <a:t>Measures to face Financial Stability Challenges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838200"/>
            <a:ext cx="8991600" cy="5410200"/>
          </a:xfrm>
        </p:spPr>
        <p:txBody>
          <a:bodyPr anchor="ctr">
            <a:normAutofit fontScale="77500" lnSpcReduction="20000"/>
          </a:bodyPr>
          <a:lstStyle/>
          <a:p>
            <a:pPr marL="457200" lvl="2" indent="-282575" eaLnBrk="1" hangingPunct="1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+mj-lt"/>
              <a:buAutoNum type="arabicPeriod"/>
              <a:defRPr/>
            </a:pPr>
            <a:r>
              <a:rPr lang="en-US" altLang="ar-EG" sz="2400" dirty="0" smtClean="0"/>
              <a:t>Political Instability:</a:t>
            </a:r>
          </a:p>
          <a:p>
            <a:pPr marL="739775" lvl="3" indent="-282575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dirty="0" smtClean="0"/>
              <a:t>Approval of new constitution, </a:t>
            </a:r>
          </a:p>
          <a:p>
            <a:pPr marL="739775" lvl="3" indent="-282575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dirty="0" smtClean="0"/>
              <a:t>Presidential elections in June 2014,</a:t>
            </a:r>
          </a:p>
          <a:p>
            <a:pPr marL="739775" lvl="3" indent="-282575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dirty="0" smtClean="0"/>
              <a:t>Parliamentary elections in October 2015,</a:t>
            </a:r>
            <a:endParaRPr lang="en-US" altLang="ar-EG" sz="2000" dirty="0" smtClean="0"/>
          </a:p>
          <a:p>
            <a:pPr marL="1035050" lvl="2" indent="-571500" eaLnBrk="1" hangingPunct="1">
              <a:spcBef>
                <a:spcPts val="0"/>
              </a:spcBef>
              <a:buClr>
                <a:schemeClr val="accent2"/>
              </a:buClr>
              <a:buSzPct val="90000"/>
              <a:buFont typeface="+mj-lt"/>
              <a:buAutoNum type="arabicPeriod"/>
              <a:defRPr/>
            </a:pPr>
            <a:endParaRPr lang="en-US" altLang="ar-EG" sz="1100" dirty="0" smtClean="0"/>
          </a:p>
          <a:p>
            <a:pPr marL="457200" lvl="2" indent="-282575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+mj-lt"/>
              <a:buAutoNum type="arabicPeriod"/>
              <a:defRPr/>
            </a:pPr>
            <a:r>
              <a:rPr lang="en-US" altLang="ar-EG" dirty="0"/>
              <a:t>Foreign </a:t>
            </a:r>
            <a:r>
              <a:rPr lang="en-US" altLang="ar-EG" dirty="0" smtClean="0"/>
              <a:t>Exchange :</a:t>
            </a:r>
          </a:p>
          <a:p>
            <a:pPr marL="739775" lvl="4" indent="-282575"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sz="2200" dirty="0"/>
              <a:t>Regulating issuance of letters of credit for importers of </a:t>
            </a:r>
            <a:r>
              <a:rPr lang="en-US" altLang="ar-EG" sz="2200" dirty="0" smtClean="0"/>
              <a:t>non-essential items,</a:t>
            </a:r>
          </a:p>
          <a:p>
            <a:pPr marL="739775" lvl="4" indent="-282575"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sz="2200" dirty="0" smtClean="0"/>
              <a:t>Require </a:t>
            </a:r>
            <a:r>
              <a:rPr lang="en-US" altLang="ar-EG" sz="2200" dirty="0"/>
              <a:t>foreign manufacturers of non-essential items to register in person with Egyptian authorities if they wish to ship their goods to </a:t>
            </a:r>
            <a:r>
              <a:rPr lang="en-US" altLang="ar-EG" sz="2200" dirty="0" smtClean="0"/>
              <a:t>Egypt,</a:t>
            </a:r>
          </a:p>
          <a:p>
            <a:pPr marL="739775" lvl="4" indent="-282575"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sz="2200" dirty="0"/>
              <a:t>Lifting the limits of cash deposits and </a:t>
            </a:r>
            <a:r>
              <a:rPr lang="en-US" altLang="ar-EG" sz="2200" dirty="0">
                <a:solidFill>
                  <a:srgbClr val="FF0000"/>
                </a:solidFill>
              </a:rPr>
              <a:t>withdrawals</a:t>
            </a:r>
            <a:r>
              <a:rPr lang="en-US" altLang="ar-EG" sz="2200" dirty="0"/>
              <a:t> for companies importing necessity goods, and for individuals,</a:t>
            </a:r>
          </a:p>
          <a:p>
            <a:pPr marL="739775" lvl="4" indent="-282575"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sz="2200" dirty="0" smtClean="0"/>
              <a:t>Devaluation  </a:t>
            </a:r>
            <a:r>
              <a:rPr lang="en-US" altLang="ar-EG" sz="2200" dirty="0"/>
              <a:t>of domestic currency and intervention in the market with regular auctions, </a:t>
            </a:r>
          </a:p>
          <a:p>
            <a:pPr marL="457200" lvl="2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+mj-lt"/>
              <a:buAutoNum type="arabicPeriod"/>
              <a:defRPr/>
            </a:pPr>
            <a:r>
              <a:rPr lang="en-US" altLang="ar-EG" dirty="0" smtClean="0"/>
              <a:t>Asset Quality:</a:t>
            </a:r>
          </a:p>
          <a:p>
            <a:pPr marL="735013" lvl="2" indent="-27781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dirty="0"/>
              <a:t>Initiative to support tourism sector and </a:t>
            </a:r>
            <a:r>
              <a:rPr lang="en-US" altLang="ar-EG" dirty="0" smtClean="0"/>
              <a:t>to limit </a:t>
            </a:r>
            <a:r>
              <a:rPr lang="en-US" altLang="ar-EG" dirty="0"/>
              <a:t>NPLs,</a:t>
            </a:r>
          </a:p>
          <a:p>
            <a:pPr marL="457200" lvl="2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+mj-lt"/>
              <a:buAutoNum type="arabicPeriod" startAt="4"/>
              <a:defRPr/>
            </a:pPr>
            <a:r>
              <a:rPr lang="en-US" altLang="ar-EG" dirty="0" smtClean="0"/>
              <a:t>Fiscal Deficit:</a:t>
            </a:r>
          </a:p>
          <a:p>
            <a:pPr marL="739775" lvl="3" indent="-282575">
              <a:spcBef>
                <a:spcPts val="0"/>
              </a:spcBef>
              <a:spcAft>
                <a:spcPts val="120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altLang="ar-EG" sz="2200" dirty="0" smtClean="0"/>
              <a:t>Reduce subsidies and increase revenues via tax and custom reform, </a:t>
            </a:r>
          </a:p>
          <a:p>
            <a:pPr marL="781050" lvl="3" indent="0">
              <a:spcBef>
                <a:spcPts val="0"/>
              </a:spcBef>
              <a:buSzPct val="90000"/>
              <a:buNone/>
              <a:defRPr/>
            </a:pPr>
            <a:endParaRPr lang="en-US" altLang="ar-EG" sz="10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2ECA40-85BB-466E-8BB9-C187AA79234F}" type="slidenum">
              <a:rPr lang="ar-EG" altLang="en-US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altLang="ar-EG" sz="3000" dirty="0" smtClean="0">
                <a:solidFill>
                  <a:srgbClr val="C00000"/>
                </a:solidFill>
              </a:rPr>
              <a:t>Measures to face Financial Stability Challenges (Cont’d)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838200"/>
            <a:ext cx="8991600" cy="5410200"/>
          </a:xfrm>
        </p:spPr>
        <p:txBody>
          <a:bodyPr anchor="ctr">
            <a:normAutofit/>
          </a:bodyPr>
          <a:lstStyle/>
          <a:p>
            <a:pPr marL="631825" lvl="2" indent="-457200" eaLnBrk="1" hangingPunct="1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+mj-lt"/>
              <a:buAutoNum type="arabicPeriod" startAt="5"/>
              <a:defRPr/>
            </a:pPr>
            <a:r>
              <a:rPr lang="en-US" altLang="ar-EG" sz="2400" dirty="0" smtClean="0"/>
              <a:t>Financial Inclusion:</a:t>
            </a:r>
          </a:p>
          <a:p>
            <a:pPr marL="739775" lvl="3" indent="-282575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dirty="0"/>
              <a:t>Mortgage finance initiative to low and middle income individuals,</a:t>
            </a:r>
          </a:p>
          <a:p>
            <a:pPr marL="739775" lvl="3" indent="-282575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dirty="0"/>
              <a:t>MSMEs definition and encouraging banks to finance </a:t>
            </a:r>
            <a:r>
              <a:rPr lang="en-US" altLang="ar-EG" dirty="0" smtClean="0"/>
              <a:t>SME,</a:t>
            </a:r>
            <a:endParaRPr lang="en-US" altLang="ar-EG" dirty="0"/>
          </a:p>
          <a:p>
            <a:pPr marL="1035050" lvl="2" indent="-571500" eaLnBrk="1" hangingPunct="1">
              <a:spcBef>
                <a:spcPts val="0"/>
              </a:spcBef>
              <a:buClr>
                <a:schemeClr val="accent2"/>
              </a:buClr>
              <a:buSzPct val="90000"/>
              <a:buFont typeface="+mj-lt"/>
              <a:buAutoNum type="arabicPeriod" startAt="5"/>
              <a:defRPr/>
            </a:pPr>
            <a:endParaRPr lang="en-US" altLang="ar-EG" sz="1100" dirty="0" smtClean="0"/>
          </a:p>
          <a:p>
            <a:pPr marL="457200" lvl="2" indent="-282575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+mj-lt"/>
              <a:buAutoNum type="arabicPeriod" startAt="5"/>
              <a:defRPr/>
            </a:pPr>
            <a:r>
              <a:rPr lang="en-US" altLang="ar-EG" dirty="0"/>
              <a:t>Credit Concentration Risk:</a:t>
            </a:r>
            <a:endParaRPr lang="en-US" altLang="ar-EG" dirty="0" smtClean="0"/>
          </a:p>
          <a:p>
            <a:pPr marL="739775" lvl="4" indent="-282575"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sz="2200" dirty="0"/>
              <a:t>Reducing single obligor borrower and related parties as a percentage of capital base,</a:t>
            </a:r>
          </a:p>
          <a:p>
            <a:pPr marL="739775" lvl="4" indent="-282575"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sz="2200" dirty="0"/>
              <a:t>Setting debt burden ratio of retail portfolio</a:t>
            </a:r>
            <a:r>
              <a:rPr lang="en-US" altLang="ar-EG" sz="2200" dirty="0" smtClean="0"/>
              <a:t>, </a:t>
            </a:r>
            <a:endParaRPr lang="en-US" altLang="ar-EG" sz="2200" dirty="0"/>
          </a:p>
          <a:p>
            <a:pPr marL="457200" lvl="2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+mj-lt"/>
              <a:buAutoNum type="arabicPeriod" startAt="5"/>
              <a:defRPr/>
            </a:pPr>
            <a:r>
              <a:rPr lang="en-US" altLang="ar-EG" dirty="0"/>
              <a:t>Coordination between financial </a:t>
            </a:r>
            <a:r>
              <a:rPr lang="en-US" altLang="ar-EG" dirty="0" smtClean="0"/>
              <a:t>stability, </a:t>
            </a:r>
            <a:r>
              <a:rPr lang="en-US" altLang="ar-EG" dirty="0"/>
              <a:t>monetary </a:t>
            </a:r>
            <a:r>
              <a:rPr lang="en-US" altLang="ar-EG" dirty="0" smtClean="0"/>
              <a:t>and </a:t>
            </a:r>
            <a:r>
              <a:rPr lang="en-US" altLang="ar-EG" dirty="0"/>
              <a:t>fiscal </a:t>
            </a:r>
            <a:r>
              <a:rPr lang="en-US" altLang="ar-EG" dirty="0" smtClean="0"/>
              <a:t>policies </a:t>
            </a:r>
            <a:endParaRPr lang="en-US" altLang="ar-EG" dirty="0"/>
          </a:p>
          <a:p>
            <a:pPr marL="735013" lvl="2" indent="-27781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altLang="ar-EG" dirty="0"/>
              <a:t>Coordinating  Council to realize macro-economic balance and financial stability</a:t>
            </a:r>
            <a:r>
              <a:rPr lang="en-US" altLang="ar-EG" dirty="0" smtClean="0"/>
              <a:t>,</a:t>
            </a:r>
            <a:endParaRPr lang="en-US" altLang="ar-EG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2ECA40-85BB-466E-8BB9-C187AA79234F}" type="slidenum">
              <a:rPr lang="ar-EG" altLang="en-US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95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839200" cy="5638800"/>
          </a:xfrm>
        </p:spPr>
        <p:txBody>
          <a:bodyPr anchor="ctr">
            <a:normAutofit/>
          </a:bodyPr>
          <a:lstStyle/>
          <a:p>
            <a:pPr marL="463550" lvl="2" indent="0" algn="ctr">
              <a:spcAft>
                <a:spcPts val="1200"/>
              </a:spcAft>
              <a:buSzPct val="90000"/>
              <a:buNone/>
              <a:defRPr/>
            </a:pPr>
            <a:r>
              <a:rPr lang="en-US" altLang="ar-EG" sz="5000" dirty="0" smtClean="0">
                <a:solidFill>
                  <a:srgbClr val="C00000"/>
                </a:solidFill>
              </a:rPr>
              <a:t>Thank You </a:t>
            </a:r>
            <a:endParaRPr lang="en-US" altLang="ar-EG" sz="5000" dirty="0">
              <a:solidFill>
                <a:srgbClr val="C00000"/>
              </a:solidFill>
            </a:endParaRPr>
          </a:p>
          <a:p>
            <a:pPr marL="0" indent="0" eaLnBrk="1" hangingPunct="1">
              <a:spcAft>
                <a:spcPts val="600"/>
              </a:spcAft>
              <a:buSzPct val="75000"/>
              <a:buNone/>
              <a:defRPr/>
            </a:pPr>
            <a:endParaRPr lang="en-US" altLang="ar-EG" sz="3600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2ECA40-85BB-466E-8BB9-C187AA79234F}" type="slidenum">
              <a:rPr lang="ar-EG" altLang="en-US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838200"/>
          </a:xfrm>
        </p:spPr>
        <p:txBody>
          <a:bodyPr/>
          <a:lstStyle/>
          <a:p>
            <a:r>
              <a:rPr lang="en-US" altLang="ar-EG" sz="2800" dirty="0" smtClean="0">
                <a:solidFill>
                  <a:srgbClr val="C00000"/>
                </a:solidFill>
              </a:rPr>
              <a:t>Egyptian Financial Stability Framework</a:t>
            </a:r>
            <a:endParaRPr lang="ar-EG" altLang="ar-EG" sz="2800" dirty="0" smtClean="0">
              <a:solidFill>
                <a:srgbClr val="C0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521325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en-US" altLang="en-US" sz="2400" dirty="0" smtClean="0"/>
              <a:t>Egyptian financial system is largely dominated by the banking sector, which is regulated and supervised by the Central Bank of Egypt (CBE</a:t>
            </a:r>
            <a:r>
              <a:rPr lang="en-US" altLang="en-US" sz="2400" dirty="0"/>
              <a:t>), </a:t>
            </a:r>
            <a:endParaRPr lang="en-US" altLang="en-US" sz="2400" dirty="0" smtClean="0"/>
          </a:p>
          <a:p>
            <a:pPr algn="just">
              <a:spcAft>
                <a:spcPts val="1200"/>
              </a:spcAft>
            </a:pPr>
            <a:r>
              <a:rPr lang="en-US" altLang="en-US" sz="2400" dirty="0"/>
              <a:t>T</a:t>
            </a:r>
            <a:r>
              <a:rPr lang="en-US" altLang="en-US" sz="2400" dirty="0" smtClean="0"/>
              <a:t>he </a:t>
            </a:r>
            <a:r>
              <a:rPr lang="en-US" altLang="en-US" sz="2400" dirty="0"/>
              <a:t>objective of CBE as defined by its law focuses on realizing price stability and banking system soundness, leading to financial stability,</a:t>
            </a:r>
          </a:p>
          <a:p>
            <a:pPr algn="just">
              <a:spcAft>
                <a:spcPts val="1200"/>
              </a:spcAft>
            </a:pPr>
            <a:r>
              <a:rPr lang="en-US" altLang="en-US" sz="2400" dirty="0" smtClean="0"/>
              <a:t>Egyptian </a:t>
            </a:r>
            <a:r>
              <a:rPr lang="en-US" altLang="en-US" sz="2400" dirty="0"/>
              <a:t>Financial Supervisory </a:t>
            </a:r>
            <a:r>
              <a:rPr lang="en-US" altLang="en-US" sz="2400" dirty="0" smtClean="0"/>
              <a:t>Authority (EFSA) is </a:t>
            </a:r>
            <a:r>
              <a:rPr lang="en-US" altLang="en-US" sz="2400" dirty="0"/>
              <a:t>responsible for the supervision of non-bank financial markets and </a:t>
            </a:r>
            <a:r>
              <a:rPr lang="en-US" altLang="en-US" sz="2400" dirty="0" smtClean="0"/>
              <a:t>instruments, </a:t>
            </a:r>
          </a:p>
          <a:p>
            <a:pPr algn="just">
              <a:spcAft>
                <a:spcPts val="1200"/>
              </a:spcAft>
            </a:pPr>
            <a:r>
              <a:rPr lang="en-US" altLang="en-US" sz="2400" dirty="0" smtClean="0"/>
              <a:t>Co-ordination </a:t>
            </a:r>
            <a:r>
              <a:rPr lang="en-US" altLang="en-US" sz="2400" dirty="0"/>
              <a:t>takes place between CBE and EFSA to ensure financial system stability. </a:t>
            </a:r>
          </a:p>
          <a:p>
            <a:pPr algn="just">
              <a:spcAft>
                <a:spcPts val="1200"/>
              </a:spcAft>
            </a:pPr>
            <a:r>
              <a:rPr lang="en-US" altLang="en-US" sz="2400" dirty="0" smtClean="0"/>
              <a:t>CBE </a:t>
            </a:r>
            <a:r>
              <a:rPr lang="en-US" altLang="en-US" sz="2400" dirty="0"/>
              <a:t>Deputy Governor for Financial Stability is a board member in EFSA and the Chairman of the EFSA is a member of the CBE Board of Directors. </a:t>
            </a:r>
          </a:p>
          <a:p>
            <a:pPr algn="just">
              <a:spcAft>
                <a:spcPts val="1200"/>
              </a:spcAft>
            </a:pPr>
            <a:r>
              <a:rPr lang="en-US" altLang="en-US" sz="2400" dirty="0" smtClean="0"/>
              <a:t>Regular </a:t>
            </a:r>
            <a:r>
              <a:rPr lang="en-US" altLang="en-US" sz="2400" dirty="0"/>
              <a:t>meetings are conducted to discuss diagnostic assessment, policy recommendations. </a:t>
            </a:r>
            <a:endParaRPr lang="en-US" altLang="en-US" sz="2400" dirty="0" smtClean="0"/>
          </a:p>
          <a:p>
            <a:pPr algn="just">
              <a:spcAft>
                <a:spcPts val="1200"/>
              </a:spcAft>
            </a:pPr>
            <a:endParaRPr lang="en-US" altLang="en-US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1697A8-1CAA-4BF8-B52D-E12856A0DF00}" type="slidenum">
              <a:rPr lang="ar-EG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60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685800"/>
          </a:xfrm>
        </p:spPr>
        <p:txBody>
          <a:bodyPr/>
          <a:lstStyle/>
          <a:p>
            <a:r>
              <a:rPr lang="en-US" altLang="ar-EG" sz="2800" dirty="0">
                <a:solidFill>
                  <a:srgbClr val="C00000"/>
                </a:solidFill>
              </a:rPr>
              <a:t>Banking </a:t>
            </a:r>
            <a:r>
              <a:rPr lang="en-US" altLang="ar-EG" sz="2800" dirty="0" smtClean="0">
                <a:solidFill>
                  <a:srgbClr val="C00000"/>
                </a:solidFill>
              </a:rPr>
              <a:t>Sector and Supervision Reform</a:t>
            </a:r>
            <a:endParaRPr lang="ar-EG" altLang="ar-EG" sz="2800" dirty="0" smtClean="0">
              <a:solidFill>
                <a:srgbClr val="C00000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79120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0"/>
              </a:spcBef>
            </a:pPr>
            <a:endParaRPr lang="en-US" altLang="en-US" sz="800" dirty="0" smtClean="0"/>
          </a:p>
          <a:p>
            <a:pPr algn="just">
              <a:spcAft>
                <a:spcPts val="1800"/>
              </a:spcAft>
            </a:pPr>
            <a:r>
              <a:rPr lang="en-US" sz="2200" dirty="0" smtClean="0"/>
              <a:t>Robust banking sector was found to be necessary to achieve financial stability and economic growth, creating the need for developing restructuring reform in 2004,</a:t>
            </a:r>
          </a:p>
          <a:p>
            <a:pPr algn="just">
              <a:spcBef>
                <a:spcPct val="0"/>
              </a:spcBef>
              <a:spcAft>
                <a:spcPts val="1800"/>
              </a:spcAft>
            </a:pPr>
            <a:r>
              <a:rPr lang="en-US" altLang="en-US" sz="2200" dirty="0" smtClean="0"/>
              <a:t>The </a:t>
            </a:r>
            <a:r>
              <a:rPr lang="en-US" altLang="en-US" sz="2200" dirty="0"/>
              <a:t>reform program encompassed a number of pillars such as; privatization  and consolidation of the banking sector, financial and organizational restructuring of banks with focus on state-owned banks, and upgrading the Banking Supervision departments.</a:t>
            </a:r>
          </a:p>
          <a:p>
            <a:pPr algn="just">
              <a:spcBef>
                <a:spcPct val="0"/>
              </a:spcBef>
              <a:spcAft>
                <a:spcPts val="1800"/>
              </a:spcAft>
            </a:pPr>
            <a:r>
              <a:rPr lang="en-US" altLang="ar-EG" sz="2200" dirty="0" smtClean="0"/>
              <a:t>Moreover, the </a:t>
            </a:r>
            <a:r>
              <a:rPr lang="en-US" altLang="ar-EG" sz="2200" dirty="0"/>
              <a:t>banking sector </a:t>
            </a:r>
            <a:r>
              <a:rPr lang="en-US" altLang="ar-EG" sz="2200" dirty="0" smtClean="0"/>
              <a:t>shifted from </a:t>
            </a:r>
            <a:r>
              <a:rPr lang="en-US" altLang="ar-EG" sz="2200" dirty="0"/>
              <a:t>a compliance to a risk-based supervisory regime, followed by the implementation of corporate governance rules and Basel most recent standards.</a:t>
            </a:r>
          </a:p>
          <a:p>
            <a:pPr algn="just">
              <a:spcBef>
                <a:spcPct val="0"/>
              </a:spcBef>
              <a:spcAft>
                <a:spcPts val="1800"/>
              </a:spcAft>
            </a:pPr>
            <a:r>
              <a:rPr lang="en-US" altLang="en-US" sz="2200" dirty="0"/>
              <a:t>Establishment of the Macro-Prudential </a:t>
            </a:r>
            <a:r>
              <a:rPr lang="en-US" altLang="en-US" sz="2200" dirty="0" smtClean="0"/>
              <a:t>and Regulation departments </a:t>
            </a:r>
            <a:r>
              <a:rPr lang="en-US" altLang="en-US" sz="2200" dirty="0"/>
              <a:t>in 2006 in coordination with four European Central Banks under Technical Support Protocol signed with ECB.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Thanks to the reform program launched in 2004, the banking sector proved to be resilient and managed to withstand successfully two real life </a:t>
            </a:r>
            <a:r>
              <a:rPr lang="en-US" altLang="en-US" sz="2200" dirty="0"/>
              <a:t>stress </a:t>
            </a:r>
            <a:r>
              <a:rPr lang="en-US" altLang="en-US" sz="2200" dirty="0" smtClean="0"/>
              <a:t>tests: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Global </a:t>
            </a:r>
            <a:r>
              <a:rPr lang="en-US" altLang="en-US" sz="2200" dirty="0"/>
              <a:t>financial crisis of (2008-2009</a:t>
            </a:r>
            <a:r>
              <a:rPr lang="en-US" altLang="en-US" sz="2200" dirty="0" smtClean="0"/>
              <a:t>),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2200" dirty="0" smtClean="0"/>
              <a:t>Jan 2011 and June 2013 revolutions.</a:t>
            </a:r>
            <a:endParaRPr lang="en-US" altLang="ar-EG" sz="1700" dirty="0"/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ar-EG" sz="1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4A88B-5BF0-4349-8C68-10ACE58F81A6}" type="slidenum">
              <a:rPr lang="ar-EG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1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042650-D8B9-4FAA-A1C7-AEE7888941B9}" type="slidenum">
              <a:rPr lang="ar-SA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7543800" y="990600"/>
            <a:ext cx="144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en-US" sz="1200">
                <a:solidFill>
                  <a:schemeClr val="tx2"/>
                </a:solidFill>
              </a:rPr>
              <a:t>In EGP Billions</a:t>
            </a:r>
            <a:endParaRPr lang="en-US" altLang="en-US" sz="1200" b="1" i="1" u="sng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62204" name="Rectangle 2"/>
          <p:cNvSpPr>
            <a:spLocks noChangeArrowheads="1"/>
          </p:cNvSpPr>
          <p:nvPr/>
        </p:nvSpPr>
        <p:spPr bwMode="auto">
          <a:xfrm>
            <a:off x="381000" y="76200"/>
            <a:ext cx="8229600" cy="865188"/>
          </a:xfrm>
          <a:prstGeom prst="rect">
            <a:avLst/>
          </a:prstGeom>
          <a:solidFill>
            <a:srgbClr val="800000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Banking Sector Key Performance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Indicators (to be continued if approved)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2445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234218"/>
              </p:ext>
            </p:extLst>
          </p:nvPr>
        </p:nvGraphicFramePr>
        <p:xfrm>
          <a:off x="228601" y="1371600"/>
          <a:ext cx="8762999" cy="4845533"/>
        </p:xfrm>
        <a:graphic>
          <a:graphicData uri="http://schemas.openxmlformats.org/drawingml/2006/table">
            <a:tbl>
              <a:tblPr/>
              <a:tblGrid>
                <a:gridCol w="2847976"/>
                <a:gridCol w="803275"/>
                <a:gridCol w="803275"/>
                <a:gridCol w="803275"/>
                <a:gridCol w="876300"/>
                <a:gridCol w="876300"/>
                <a:gridCol w="876299"/>
                <a:gridCol w="876299"/>
              </a:tblGrid>
              <a:tr h="651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FYE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FYE 2010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FYE 2011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FYE 2012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FYE 2013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FYE 2014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Sep 2015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90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Number of banks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307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Number of branches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1,794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2,539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2,594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2,619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2,666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3,718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2,768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8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Net worth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177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Assets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1,181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1,215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1,301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1,505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1,830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2,261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Net Profits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01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CAR 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12.2%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16.3%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15.9%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14.9%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13.7%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13.9%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13.2%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7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Tier 1 %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9.2%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12.7%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13.3%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12.9%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11.8%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11.8%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11.3%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6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ROA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1.3 %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1.3 %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ROE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8.7%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14.3%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10.5%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13.9%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14.5%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18.9%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18.9%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5200" name="Rectangle 9"/>
          <p:cNvSpPr>
            <a:spLocks noChangeArrowheads="1"/>
          </p:cNvSpPr>
          <p:nvPr/>
        </p:nvSpPr>
        <p:spPr bwMode="auto">
          <a:xfrm>
            <a:off x="3124200" y="6400800"/>
            <a:ext cx="571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/>
              <a:t>                                       Offsite Supervision - September 2014</a:t>
            </a:r>
          </a:p>
        </p:txBody>
      </p:sp>
    </p:spTree>
    <p:extLst>
      <p:ext uri="{BB962C8B-B14F-4D97-AF65-F5344CB8AC3E}">
        <p14:creationId xmlns:p14="http://schemas.microsoft.com/office/powerpoint/2010/main" val="42051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0387"/>
          </a:xfrm>
        </p:spPr>
        <p:txBody>
          <a:bodyPr>
            <a:normAutofit/>
          </a:bodyPr>
          <a:lstStyle/>
          <a:p>
            <a:r>
              <a:rPr lang="en-US" altLang="ar-EG" sz="2800" dirty="0" smtClean="0">
                <a:solidFill>
                  <a:srgbClr val="C00000"/>
                </a:solidFill>
              </a:rPr>
              <a:t>Institutional set-up for Banking Stability</a:t>
            </a:r>
            <a:endParaRPr lang="ar-EG" altLang="ar-EG" sz="2800" dirty="0" smtClean="0">
              <a:solidFill>
                <a:srgbClr val="C0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48006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en-US" altLang="en-US" sz="2200" dirty="0" smtClean="0"/>
              <a:t>CBE ultimate concern is the functioning of the financial system by ensuring the soundness of single financial institutions and the banking sector at large,</a:t>
            </a:r>
          </a:p>
          <a:p>
            <a:pPr algn="just">
              <a:spcAft>
                <a:spcPts val="600"/>
              </a:spcAft>
              <a:defRPr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defRPr/>
            </a:pPr>
            <a:r>
              <a:rPr lang="en-US" altLang="en-US" sz="2200" dirty="0" smtClean="0"/>
              <a:t>Micro and Macro-Prudential are governed under single supervisory authority namely Banking Supervision, aiming </a:t>
            </a:r>
            <a:r>
              <a:rPr lang="en-US" altLang="en-US" sz="2200" dirty="0"/>
              <a:t>at preserving financial stability with distinct approaches to measuring </a:t>
            </a:r>
            <a:r>
              <a:rPr lang="en-US" altLang="en-US" sz="2200" dirty="0" smtClean="0"/>
              <a:t>risks,</a:t>
            </a:r>
          </a:p>
          <a:p>
            <a:pPr algn="just">
              <a:spcAft>
                <a:spcPts val="600"/>
              </a:spcAft>
              <a:defRPr/>
            </a:pPr>
            <a:endParaRPr lang="en-US" altLang="en-US" sz="2200" dirty="0"/>
          </a:p>
          <a:p>
            <a:pPr algn="just">
              <a:spcAft>
                <a:spcPts val="600"/>
              </a:spcAft>
              <a:defRPr/>
            </a:pPr>
            <a:r>
              <a:rPr lang="en-US" altLang="en-US" sz="2200" dirty="0" smtClean="0"/>
              <a:t>Coordination between Micro-Prudential </a:t>
            </a:r>
            <a:r>
              <a:rPr lang="en-US" altLang="en-US" sz="2200" dirty="0"/>
              <a:t>analysis of individual banks and Macro-Prudential continued assessment of banking </a:t>
            </a:r>
            <a:r>
              <a:rPr lang="en-US" altLang="en-US" sz="2200" dirty="0" smtClean="0"/>
              <a:t>sector systemic risks, leads to recommending pre-emptive </a:t>
            </a:r>
            <a:r>
              <a:rPr lang="en-US" altLang="en-US" sz="2200" dirty="0"/>
              <a:t>action </a:t>
            </a:r>
            <a:r>
              <a:rPr lang="en-US" altLang="en-US" sz="2200" dirty="0" smtClean="0"/>
              <a:t>measures.</a:t>
            </a:r>
            <a:endParaRPr lang="en-US" altLang="en-US" sz="2200" dirty="0"/>
          </a:p>
          <a:p>
            <a:pPr algn="just">
              <a:spcAft>
                <a:spcPts val="600"/>
              </a:spcAft>
              <a:defRPr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defRPr/>
            </a:pPr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4D399-24A4-4018-8627-684F18670945}" type="slidenum">
              <a:rPr lang="ar-EG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86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ar-EG" sz="3000" dirty="0" smtClean="0">
                <a:solidFill>
                  <a:srgbClr val="C00000"/>
                </a:solidFill>
              </a:rPr>
              <a:t>Banking Supervision Unit Organization Chart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CD6A31-4840-4ACF-AEE1-DEE04AA26C3D}" type="slidenum">
              <a:rPr lang="ar-EG" altLang="en-US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7567487"/>
              </p:ext>
            </p:extLst>
          </p:nvPr>
        </p:nvGraphicFramePr>
        <p:xfrm>
          <a:off x="152400" y="1219200"/>
          <a:ext cx="8839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50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ar-EG" sz="2600" dirty="0" smtClean="0">
                <a:solidFill>
                  <a:srgbClr val="C00000"/>
                </a:solidFill>
              </a:rPr>
              <a:t>Micro-Prudential versus Macro-Prudential Supervision</a:t>
            </a:r>
            <a:endParaRPr lang="ar-EG" altLang="ar-EG" sz="2600" dirty="0" smtClean="0">
              <a:solidFill>
                <a:srgbClr val="C00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638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altLang="ar-EG" sz="2200" dirty="0" smtClean="0"/>
              <a:t>The Macro-Prudential objective is to build a broad and deep understanding of the banking sector by:</a:t>
            </a:r>
          </a:p>
          <a:p>
            <a:pPr lvl="1" algn="just">
              <a:lnSpc>
                <a:spcPct val="90000"/>
              </a:lnSpc>
            </a:pPr>
            <a:r>
              <a:rPr lang="en-US" altLang="ar-EG" sz="2200" dirty="0" smtClean="0"/>
              <a:t>Determining and assessing the impact of global &amp; domestic economic and financial developments on the banking sector; </a:t>
            </a:r>
          </a:p>
          <a:p>
            <a:pPr lvl="1" algn="just">
              <a:lnSpc>
                <a:spcPct val="90000"/>
              </a:lnSpc>
            </a:pPr>
            <a:r>
              <a:rPr lang="en-US" altLang="ar-EG" sz="2200" dirty="0" smtClean="0"/>
              <a:t>Analyzing structural trends &amp; vulnerabilities through quantifying, and assessing the effects of the build-up of systemic risks,</a:t>
            </a:r>
          </a:p>
          <a:p>
            <a:pPr algn="just"/>
            <a:endParaRPr lang="en-US" altLang="en-US" sz="2000" dirty="0" smtClean="0"/>
          </a:p>
          <a:p>
            <a:pPr algn="just"/>
            <a:r>
              <a:rPr lang="en-US" altLang="en-US" sz="2200" dirty="0" smtClean="0"/>
              <a:t>The Micro-Prudential focuses on individual institutions and considers the financial condition and risks of each institution, including:</a:t>
            </a:r>
          </a:p>
          <a:p>
            <a:pPr lvl="1" algn="just"/>
            <a:r>
              <a:rPr lang="en-US" altLang="en-US" sz="2200" dirty="0" smtClean="0"/>
              <a:t>Continuously monitoring different types and developments of risks facing individual banks,</a:t>
            </a:r>
          </a:p>
          <a:p>
            <a:pPr lvl="1" algn="just">
              <a:spcAft>
                <a:spcPts val="1200"/>
              </a:spcAft>
            </a:pPr>
            <a:r>
              <a:rPr lang="en-US" altLang="en-US" sz="2200" dirty="0" smtClean="0"/>
              <a:t>Strong monitoring and follow-up on rectification of identified risks in  a timely manner.</a:t>
            </a:r>
          </a:p>
          <a:p>
            <a:pPr algn="just">
              <a:spcAft>
                <a:spcPts val="1200"/>
              </a:spcAft>
            </a:pPr>
            <a:endParaRPr lang="en-US" alt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AD4DE-B7EA-47AB-B174-3EF30697EF88}" type="slidenum">
              <a:rPr lang="ar-EG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99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B3789D-E953-47C8-9E2C-76979078A891}" type="slidenum">
              <a:rPr lang="ar-SA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5867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 smtClean="0"/>
              <a:t>Several tools are regularly used to assess financial stability risks:</a:t>
            </a:r>
          </a:p>
          <a:p>
            <a:pPr lvl="1" algn="just">
              <a:lnSpc>
                <a:spcPct val="90000"/>
              </a:lnSpc>
            </a:pPr>
            <a:r>
              <a:rPr lang="en-US" altLang="ar-EG" sz="2400" dirty="0" smtClean="0"/>
              <a:t>Assessment of structural </a:t>
            </a:r>
            <a:r>
              <a:rPr lang="en-US" altLang="ar-EG" sz="2400" dirty="0"/>
              <a:t>trends &amp; vulnerabilities of global &amp; domestic economic </a:t>
            </a:r>
            <a:r>
              <a:rPr lang="en-US" altLang="ar-EG" sz="2400" dirty="0" smtClean="0"/>
              <a:t>and financial indicators,</a:t>
            </a:r>
          </a:p>
          <a:p>
            <a:pPr lvl="1" algn="just"/>
            <a:r>
              <a:rPr lang="en-US" altLang="en-US" sz="2400" dirty="0" smtClean="0"/>
              <a:t>Banking sector Financial Soundness Indicators’ analysis,</a:t>
            </a:r>
          </a:p>
          <a:p>
            <a:pPr lvl="1" algn="just"/>
            <a:r>
              <a:rPr lang="en-US" altLang="en-US" sz="2400" dirty="0" smtClean="0"/>
              <a:t>Stress Testing: in which scenarios are based on economic studies of the most important developments:</a:t>
            </a:r>
          </a:p>
          <a:p>
            <a:pPr lvl="2" algn="just"/>
            <a:r>
              <a:rPr lang="en-US" altLang="en-US" dirty="0" smtClean="0"/>
              <a:t>Credit Risk Approach</a:t>
            </a:r>
          </a:p>
          <a:p>
            <a:pPr lvl="2" algn="just"/>
            <a:r>
              <a:rPr lang="en-US" altLang="en-US" dirty="0" smtClean="0"/>
              <a:t>Liquidity</a:t>
            </a:r>
          </a:p>
          <a:p>
            <a:pPr lvl="2" algn="just"/>
            <a:r>
              <a:rPr lang="en-US" altLang="en-US" dirty="0" smtClean="0"/>
              <a:t>Foreign currency</a:t>
            </a:r>
          </a:p>
          <a:p>
            <a:pPr lvl="2" algn="just"/>
            <a:r>
              <a:rPr lang="en-US" altLang="en-US" dirty="0" smtClean="0"/>
              <a:t>Interest rate</a:t>
            </a:r>
          </a:p>
          <a:p>
            <a:pPr lvl="2" algn="just"/>
            <a:r>
              <a:rPr lang="en-US" altLang="en-US" dirty="0" smtClean="0"/>
              <a:t>All the stress tests reveal resilience of the banking sector due to its adequate capitalization and high profitability which resulted from the above mentioned reform.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21"/>
            <a:ext cx="8153400" cy="83017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ar-EG" sz="3000" dirty="0" smtClean="0">
                <a:solidFill>
                  <a:srgbClr val="C00000"/>
                </a:solidFill>
              </a:rPr>
              <a:t>Macro-Prudential Analytical Tools</a:t>
            </a:r>
          </a:p>
        </p:txBody>
      </p:sp>
    </p:spTree>
    <p:extLst>
      <p:ext uri="{BB962C8B-B14F-4D97-AF65-F5344CB8AC3E}">
        <p14:creationId xmlns:p14="http://schemas.microsoft.com/office/powerpoint/2010/main" val="42781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B3789D-E953-47C8-9E2C-76979078A891}" type="slidenum">
              <a:rPr lang="ar-SA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991600" cy="5715000"/>
          </a:xfrm>
        </p:spPr>
        <p:txBody>
          <a:bodyPr>
            <a:normAutofit/>
          </a:bodyPr>
          <a:lstStyle/>
          <a:p>
            <a:pPr algn="just">
              <a:buFont typeface="Calibri" panose="020F0502020204030204" pitchFamily="34" charset="0"/>
              <a:buChar char="‒"/>
            </a:pPr>
            <a:r>
              <a:rPr lang="en-US" altLang="en-US" sz="2400" dirty="0"/>
              <a:t>FSR with forward looking outlook (three main sections; global and domestic macroeconomic developments analysis, banking sector structure and trends, study of financial infrastructure).</a:t>
            </a:r>
          </a:p>
          <a:p>
            <a:pPr algn="just"/>
            <a:endParaRPr lang="en-US" altLang="en-US" sz="2400" dirty="0"/>
          </a:p>
          <a:p>
            <a:pPr marL="404813" lvl="1" indent="-288925" algn="just">
              <a:spcAft>
                <a:spcPts val="600"/>
              </a:spcAft>
            </a:pPr>
            <a:r>
              <a:rPr lang="en-US" altLang="en-US" sz="2400" dirty="0"/>
              <a:t>Different </a:t>
            </a:r>
            <a:r>
              <a:rPr lang="en-US" altLang="en-US" sz="2400" dirty="0" smtClean="0"/>
              <a:t>ad-hoc tasks </a:t>
            </a:r>
            <a:r>
              <a:rPr lang="en-US" altLang="en-US" sz="2400" dirty="0"/>
              <a:t>to assess the impact of domestic &amp; global economic and financial shocks on the soundness of the domestic banking sector</a:t>
            </a:r>
            <a:r>
              <a:rPr lang="en-US" altLang="en-US" sz="2400" dirty="0" smtClean="0"/>
              <a:t>:</a:t>
            </a:r>
            <a:endParaRPr lang="en-US" altLang="en-US" sz="2200" dirty="0"/>
          </a:p>
          <a:p>
            <a:pPr marL="682625" lvl="2" indent="-277813" algn="just"/>
            <a:r>
              <a:rPr lang="en-US" dirty="0"/>
              <a:t>Impact of decline in oil prices on BOP and budget deficit,</a:t>
            </a:r>
          </a:p>
          <a:p>
            <a:pPr marL="682625" lvl="2" indent="-277813" algn="just"/>
            <a:r>
              <a:rPr lang="en-US" dirty="0" smtClean="0"/>
              <a:t>Impact </a:t>
            </a:r>
            <a:r>
              <a:rPr lang="en-US" dirty="0"/>
              <a:t>of global economic recession on Suez Canal revenues,</a:t>
            </a:r>
            <a:endParaRPr lang="en-US" altLang="en-US" dirty="0"/>
          </a:p>
          <a:p>
            <a:pPr algn="just"/>
            <a:endParaRPr lang="en-US" altLang="en-US" sz="2400" dirty="0"/>
          </a:p>
          <a:p>
            <a:pPr algn="just"/>
            <a:endParaRPr lang="en-US" altLang="en-US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21"/>
            <a:ext cx="8153400" cy="83017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ar-EG" sz="3000" dirty="0" smtClean="0">
                <a:solidFill>
                  <a:srgbClr val="C00000"/>
                </a:solidFill>
              </a:rPr>
              <a:t>Macro-Prudential Analytical Tools (Cont’d)</a:t>
            </a:r>
          </a:p>
        </p:txBody>
      </p:sp>
    </p:spTree>
    <p:extLst>
      <p:ext uri="{BB962C8B-B14F-4D97-AF65-F5344CB8AC3E}">
        <p14:creationId xmlns:p14="http://schemas.microsoft.com/office/powerpoint/2010/main" val="140418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1119</Words>
  <Application>Microsoft Office PowerPoint</Application>
  <PresentationFormat>On-screen Show (4:3)</PresentationFormat>
  <Paragraphs>204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Financial Stability Challenges in Egypt</vt:lpstr>
      <vt:lpstr>Egyptian Financial Stability Framework</vt:lpstr>
      <vt:lpstr>Banking Sector and Supervision Reform</vt:lpstr>
      <vt:lpstr>PowerPoint Presentation</vt:lpstr>
      <vt:lpstr>Institutional set-up for Banking Stability</vt:lpstr>
      <vt:lpstr>Banking Supervision Unit Organization Chart</vt:lpstr>
      <vt:lpstr>Micro-Prudential versus Macro-Prudential Supervision</vt:lpstr>
      <vt:lpstr>Macro-Prudential Analytical Tools</vt:lpstr>
      <vt:lpstr>Macro-Prudential Analytical Tools (Cont’d)</vt:lpstr>
      <vt:lpstr>Macro-Prudential Analytical Tools in Process</vt:lpstr>
      <vt:lpstr>Measures to face Financial Stability Challenges</vt:lpstr>
      <vt:lpstr>Measures to face Financial Stability Challenges (Cont’d)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Stability Challenges</dc:title>
  <dc:creator>Ahmed Sahloul</dc:creator>
  <cp:lastModifiedBy>Ahmed Sahloul</cp:lastModifiedBy>
  <cp:revision>94</cp:revision>
  <cp:lastPrinted>2016-04-05T14:03:44Z</cp:lastPrinted>
  <dcterms:created xsi:type="dcterms:W3CDTF">2016-03-30T11:12:26Z</dcterms:created>
  <dcterms:modified xsi:type="dcterms:W3CDTF">2016-04-14T09:32:12Z</dcterms:modified>
</cp:coreProperties>
</file>