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9" r:id="rId1"/>
  </p:sldMasterIdLst>
  <p:notesMasterIdLst>
    <p:notesMasterId r:id="rId22"/>
  </p:notesMasterIdLst>
  <p:handoutMasterIdLst>
    <p:handoutMasterId r:id="rId23"/>
  </p:handoutMasterIdLst>
  <p:sldIdLst>
    <p:sldId id="630" r:id="rId2"/>
    <p:sldId id="631" r:id="rId3"/>
    <p:sldId id="633" r:id="rId4"/>
    <p:sldId id="663" r:id="rId5"/>
    <p:sldId id="664" r:id="rId6"/>
    <p:sldId id="665" r:id="rId7"/>
    <p:sldId id="666" r:id="rId8"/>
    <p:sldId id="667" r:id="rId9"/>
    <p:sldId id="668" r:id="rId10"/>
    <p:sldId id="669" r:id="rId11"/>
    <p:sldId id="670" r:id="rId12"/>
    <p:sldId id="671" r:id="rId13"/>
    <p:sldId id="672" r:id="rId14"/>
    <p:sldId id="673" r:id="rId15"/>
    <p:sldId id="674" r:id="rId16"/>
    <p:sldId id="676" r:id="rId17"/>
    <p:sldId id="677" r:id="rId18"/>
    <p:sldId id="678" r:id="rId19"/>
    <p:sldId id="675" r:id="rId20"/>
    <p:sldId id="660" r:id="rId21"/>
  </p:sldIdLst>
  <p:sldSz cx="9144000" cy="6858000" type="screen4x3"/>
  <p:notesSz cx="6797675" cy="9874250"/>
  <p:defaultTextStyle>
    <a:defPPr>
      <a:defRPr lang="en-US"/>
    </a:defPPr>
    <a:lvl1pPr algn="l"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40">
          <p15:clr>
            <a:srgbClr val="A4A3A4"/>
          </p15:clr>
        </p15:guide>
        <p15:guide id="2" pos="28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puchane Chipo"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581" autoAdjust="0"/>
  </p:normalViewPr>
  <p:slideViewPr>
    <p:cSldViewPr>
      <p:cViewPr varScale="1">
        <p:scale>
          <a:sx n="83" d="100"/>
          <a:sy n="83" d="100"/>
        </p:scale>
        <p:origin x="-1134" y="-78"/>
      </p:cViewPr>
      <p:guideLst>
        <p:guide orient="horz" pos="24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r>
              <a:rPr lang="en-US" altLang="en-US"/>
              <a:t>Bank of Botswana</a:t>
            </a:r>
          </a:p>
        </p:txBody>
      </p:sp>
      <p:sp>
        <p:nvSpPr>
          <p:cNvPr id="11267" name="Rectangle 3"/>
          <p:cNvSpPr>
            <a:spLocks noGrp="1" noChangeArrowheads="1"/>
          </p:cNvSpPr>
          <p:nvPr>
            <p:ph type="dt" sz="quarter" idx="1"/>
          </p:nvPr>
        </p:nvSpPr>
        <p:spPr bwMode="auto">
          <a:xfrm>
            <a:off x="3852864" y="0"/>
            <a:ext cx="2944812"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fld id="{B371E89C-3F05-4231-858C-2EA3792B4011}" type="datetime1">
              <a:rPr lang="en-US" altLang="en-US"/>
              <a:pPr>
                <a:defRPr/>
              </a:pPr>
              <a:t>5/6/2016</a:t>
            </a:fld>
            <a:endParaRPr lang="en-US" altLang="en-US"/>
          </a:p>
        </p:txBody>
      </p:sp>
      <p:sp>
        <p:nvSpPr>
          <p:cNvPr id="11268" name="Rectangle 4"/>
          <p:cNvSpPr>
            <a:spLocks noGrp="1" noChangeArrowheads="1"/>
          </p:cNvSpPr>
          <p:nvPr>
            <p:ph type="ftr" sz="quarter" idx="2"/>
          </p:nvPr>
        </p:nvSpPr>
        <p:spPr bwMode="auto">
          <a:xfrm>
            <a:off x="0" y="9380538"/>
            <a:ext cx="2944813"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11269" name="Rectangle 5"/>
          <p:cNvSpPr>
            <a:spLocks noGrp="1" noChangeArrowheads="1"/>
          </p:cNvSpPr>
          <p:nvPr>
            <p:ph type="sldNum" sz="quarter" idx="3"/>
          </p:nvPr>
        </p:nvSpPr>
        <p:spPr bwMode="auto">
          <a:xfrm>
            <a:off x="3852864" y="9380538"/>
            <a:ext cx="2944812"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C5F58278-A1F1-4438-B020-851E507F98FF}" type="slidenum">
              <a:rPr lang="en-US" altLang="en-US"/>
              <a:pPr>
                <a:defRPr/>
              </a:pPr>
              <a:t>‹#›</a:t>
            </a:fld>
            <a:endParaRPr lang="en-US" altLang="en-US"/>
          </a:p>
        </p:txBody>
      </p:sp>
      <p:pic>
        <p:nvPicPr>
          <p:cNvPr id="35846" name="Picture 7" descr="a_BLOGO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4" y="25401"/>
            <a:ext cx="80486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91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r>
              <a:rPr lang="en-US" altLang="en-US"/>
              <a:t>Bank of Botswana</a:t>
            </a:r>
          </a:p>
        </p:txBody>
      </p:sp>
      <p:sp>
        <p:nvSpPr>
          <p:cNvPr id="4099" name="Rectangle 3"/>
          <p:cNvSpPr>
            <a:spLocks noGrp="1" noChangeArrowheads="1"/>
          </p:cNvSpPr>
          <p:nvPr>
            <p:ph type="dt" idx="1"/>
          </p:nvPr>
        </p:nvSpPr>
        <p:spPr bwMode="auto">
          <a:xfrm>
            <a:off x="3852864" y="0"/>
            <a:ext cx="2944812"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fld id="{40F9CF98-7A4C-46BB-BAE5-BBA37239547D}" type="datetime1">
              <a:rPr lang="en-US" altLang="en-US"/>
              <a:pPr>
                <a:defRPr/>
              </a:pPr>
              <a:t>5/6/2016</a:t>
            </a:fld>
            <a:endParaRPr lang="en-US" altLang="en-US"/>
          </a:p>
        </p:txBody>
      </p:sp>
      <p:sp>
        <p:nvSpPr>
          <p:cNvPr id="31748"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4" y="5265739"/>
            <a:ext cx="4984750" cy="386715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9380538"/>
            <a:ext cx="2944813"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4103" name="Rectangle 7"/>
          <p:cNvSpPr>
            <a:spLocks noGrp="1" noChangeArrowheads="1"/>
          </p:cNvSpPr>
          <p:nvPr>
            <p:ph type="sldNum" sz="quarter" idx="5"/>
          </p:nvPr>
        </p:nvSpPr>
        <p:spPr bwMode="auto">
          <a:xfrm>
            <a:off x="3852864" y="9380538"/>
            <a:ext cx="2944812"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7CF17907-125D-455D-B73B-368EED3C18B8}" type="slidenum">
              <a:rPr lang="en-US" altLang="en-US"/>
              <a:pPr>
                <a:defRPr/>
              </a:pPr>
              <a:t>‹#›</a:t>
            </a:fld>
            <a:endParaRPr lang="en-US" altLang="en-US"/>
          </a:p>
        </p:txBody>
      </p:sp>
      <p:sp>
        <p:nvSpPr>
          <p:cNvPr id="31752" name="Line 8"/>
          <p:cNvSpPr>
            <a:spLocks noChangeShapeType="1"/>
          </p:cNvSpPr>
          <p:nvPr/>
        </p:nvSpPr>
        <p:spPr bwMode="auto">
          <a:xfrm>
            <a:off x="1660525" y="4945063"/>
            <a:ext cx="3476625"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Tree>
    <p:extLst>
      <p:ext uri="{BB962C8B-B14F-4D97-AF65-F5344CB8AC3E}">
        <p14:creationId xmlns:p14="http://schemas.microsoft.com/office/powerpoint/2010/main" val="350707461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Header Placeholder 3"/>
          <p:cNvSpPr>
            <a:spLocks noGrp="1"/>
          </p:cNvSpPr>
          <p:nvPr>
            <p:ph type="hdr" sz="quarter" idx="10"/>
          </p:nvPr>
        </p:nvSpPr>
        <p:spPr/>
        <p:txBody>
          <a:bodyPr/>
          <a:lstStyle/>
          <a:p>
            <a:r>
              <a:rPr lang="en-US" smtClean="0"/>
              <a:t>Bank of Botswana</a:t>
            </a:r>
            <a:endParaRPr lang="en-US"/>
          </a:p>
        </p:txBody>
      </p:sp>
      <p:sp>
        <p:nvSpPr>
          <p:cNvPr id="5" name="Date Placeholder 4"/>
          <p:cNvSpPr>
            <a:spLocks noGrp="1"/>
          </p:cNvSpPr>
          <p:nvPr>
            <p:ph type="dt" idx="11"/>
          </p:nvPr>
        </p:nvSpPr>
        <p:spPr/>
        <p:txBody>
          <a:bodyPr/>
          <a:lstStyle/>
          <a:p>
            <a:fld id="{D197A102-B690-48BE-9C9D-11E718F983EA}" type="datetime1">
              <a:rPr lang="en-US" smtClean="0"/>
              <a:pPr/>
              <a:t>5/6/2016</a:t>
            </a:fld>
            <a:endParaRPr lang="en-US"/>
          </a:p>
        </p:txBody>
      </p:sp>
      <p:sp>
        <p:nvSpPr>
          <p:cNvPr id="6" name="Slide Number Placeholder 5"/>
          <p:cNvSpPr>
            <a:spLocks noGrp="1"/>
          </p:cNvSpPr>
          <p:nvPr>
            <p:ph type="sldNum" sz="quarter" idx="12"/>
          </p:nvPr>
        </p:nvSpPr>
        <p:spPr/>
        <p:txBody>
          <a:bodyPr/>
          <a:lstStyle/>
          <a:p>
            <a:fld id="{118E832C-E31E-4B6C-AED8-8251C5A5716C}" type="slidenum">
              <a:rPr lang="en-US" smtClean="0"/>
              <a:pPr/>
              <a:t>1</a:t>
            </a:fld>
            <a:endParaRPr lang="en-US"/>
          </a:p>
        </p:txBody>
      </p:sp>
    </p:spTree>
    <p:extLst>
      <p:ext uri="{BB962C8B-B14F-4D97-AF65-F5344CB8AC3E}">
        <p14:creationId xmlns:p14="http://schemas.microsoft.com/office/powerpoint/2010/main" val="2319691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9"/>
          <p:cNvSpPr>
            <a:spLocks noChangeShapeType="1"/>
          </p:cNvSpPr>
          <p:nvPr/>
        </p:nvSpPr>
        <p:spPr bwMode="auto">
          <a:xfrm>
            <a:off x="2819400" y="5133975"/>
            <a:ext cx="35052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en-ZA">
              <a:solidFill>
                <a:srgbClr val="FFFFFF"/>
              </a:solidFill>
            </a:endParaRPr>
          </a:p>
        </p:txBody>
      </p:sp>
      <p:sp>
        <p:nvSpPr>
          <p:cNvPr id="5" name="Line 1030"/>
          <p:cNvSpPr>
            <a:spLocks noChangeShapeType="1"/>
          </p:cNvSpPr>
          <p:nvPr/>
        </p:nvSpPr>
        <p:spPr bwMode="auto">
          <a:xfrm>
            <a:off x="2819400" y="3289300"/>
            <a:ext cx="35052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en-ZA">
              <a:solidFill>
                <a:srgbClr val="FFFFFF"/>
              </a:solidFill>
            </a:endParaRPr>
          </a:p>
        </p:txBody>
      </p:sp>
      <p:sp>
        <p:nvSpPr>
          <p:cNvPr id="6" name="Text Box 1032"/>
          <p:cNvSpPr txBox="1">
            <a:spLocks noChangeArrowheads="1"/>
          </p:cNvSpPr>
          <p:nvPr/>
        </p:nvSpPr>
        <p:spPr bwMode="auto">
          <a:xfrm>
            <a:off x="2209800" y="5257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eaLnBrk="1" hangingPunct="1">
              <a:spcBef>
                <a:spcPct val="50000"/>
              </a:spcBef>
              <a:defRPr/>
            </a:pPr>
            <a:endParaRPr lang="en-GB" altLang="en-US" sz="2400" b="0" smtClean="0">
              <a:solidFill>
                <a:srgbClr val="FFFFFF"/>
              </a:solidFill>
            </a:endParaRPr>
          </a:p>
        </p:txBody>
      </p:sp>
      <p:pic>
        <p:nvPicPr>
          <p:cNvPr id="7" name="Picture 1033"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r="6192"/>
          <a:stretch>
            <a:fillRect/>
          </a:stretch>
        </p:blipFill>
        <p:spPr bwMode="auto">
          <a:xfrm>
            <a:off x="4033838" y="152400"/>
            <a:ext cx="1096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1026"/>
          <p:cNvSpPr>
            <a:spLocks noGrp="1" noChangeArrowheads="1"/>
          </p:cNvSpPr>
          <p:nvPr>
            <p:ph type="ctrTitle"/>
          </p:nvPr>
        </p:nvSpPr>
        <p:spPr>
          <a:xfrm>
            <a:off x="0" y="1524000"/>
            <a:ext cx="9144000" cy="1524000"/>
          </a:xfrm>
        </p:spPr>
        <p:txBody>
          <a:bodyPr/>
          <a:lstStyle>
            <a:lvl1pPr>
              <a:defRPr/>
            </a:lvl1pPr>
          </a:lstStyle>
          <a:p>
            <a:r>
              <a:rPr lang="en-US"/>
              <a:t>Click to edit Master title style</a:t>
            </a:r>
          </a:p>
        </p:txBody>
      </p:sp>
      <p:sp>
        <p:nvSpPr>
          <p:cNvPr id="55299" name="Rectangle 1027"/>
          <p:cNvSpPr>
            <a:spLocks noGrp="1" noChangeArrowheads="1"/>
          </p:cNvSpPr>
          <p:nvPr>
            <p:ph type="subTitle" idx="1"/>
          </p:nvPr>
        </p:nvSpPr>
        <p:spPr>
          <a:xfrm>
            <a:off x="0" y="3927475"/>
            <a:ext cx="9144000" cy="627063"/>
          </a:xfrm>
        </p:spPr>
        <p:txBody>
          <a:bodyPr/>
          <a:lstStyle>
            <a:lvl1pPr marL="0" indent="0" algn="ctr">
              <a:buFontTx/>
              <a:buNone/>
              <a:defRPr/>
            </a:lvl1pPr>
          </a:lstStyle>
          <a:p>
            <a:r>
              <a:rPr lang="en-US"/>
              <a:t>Click to edit Master subtitle style</a:t>
            </a:r>
          </a:p>
        </p:txBody>
      </p:sp>
      <p:sp>
        <p:nvSpPr>
          <p:cNvPr id="8" name="Rectangle 1028"/>
          <p:cNvSpPr>
            <a:spLocks noGrp="1" noChangeArrowheads="1"/>
          </p:cNvSpPr>
          <p:nvPr>
            <p:ph type="dt" sz="half" idx="10"/>
          </p:nvPr>
        </p:nvSpPr>
        <p:spPr bwMode="auto">
          <a:xfrm>
            <a:off x="2514600" y="5486400"/>
            <a:ext cx="358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2000" b="0">
                <a:solidFill>
                  <a:srgbClr val="FFFFFF"/>
                </a:solidFill>
                <a:latin typeface="+mn-lt"/>
              </a:defRPr>
            </a:lvl1pPr>
          </a:lstStyle>
          <a:p>
            <a:pPr>
              <a:defRPr/>
            </a:pPr>
            <a:fld id="{04F9944A-6A18-4EDF-AB2D-1490F1600F3E}" type="datetime1">
              <a:rPr lang="en-US"/>
              <a:pPr>
                <a:defRPr/>
              </a:pPr>
              <a:t>5/6/2016</a:t>
            </a:fld>
            <a:endParaRPr lang="en-US"/>
          </a:p>
        </p:txBody>
      </p:sp>
    </p:spTree>
    <p:extLst>
      <p:ext uri="{BB962C8B-B14F-4D97-AF65-F5344CB8AC3E}">
        <p14:creationId xmlns:p14="http://schemas.microsoft.com/office/powerpoint/2010/main" val="420829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303084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1816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0" y="990600"/>
            <a:ext cx="67056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10790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914400"/>
          </a:xfrm>
        </p:spPr>
        <p:txBody>
          <a:bodyPr/>
          <a:lstStyle/>
          <a:p>
            <a:r>
              <a:rPr lang="en-US" smtClean="0"/>
              <a:t>Click to edit Master title style</a:t>
            </a:r>
            <a:endParaRPr lang="en-ZA"/>
          </a:p>
        </p:txBody>
      </p:sp>
      <p:sp>
        <p:nvSpPr>
          <p:cNvPr id="3" name="Chart Placeholder 2"/>
          <p:cNvSpPr>
            <a:spLocks noGrp="1"/>
          </p:cNvSpPr>
          <p:nvPr>
            <p:ph type="chart" sz="half" idx="1"/>
          </p:nvPr>
        </p:nvSpPr>
        <p:spPr>
          <a:xfrm>
            <a:off x="685800" y="2133600"/>
            <a:ext cx="3810000" cy="4038600"/>
          </a:xfrm>
        </p:spPr>
        <p:txBody>
          <a:bodyPr/>
          <a:lstStyle/>
          <a:p>
            <a:pPr lvl="0"/>
            <a:endParaRPr lang="en-ZA" noProof="0"/>
          </a:p>
        </p:txBody>
      </p:sp>
      <p:sp>
        <p:nvSpPr>
          <p:cNvPr id="4" name="Text Placeholder 3"/>
          <p:cNvSpPr>
            <a:spLocks noGrp="1"/>
          </p:cNvSpPr>
          <p:nvPr>
            <p:ph type="body" sz="half" idx="2"/>
          </p:nvPr>
        </p:nvSpPr>
        <p:spPr>
          <a:xfrm>
            <a:off x="4648200" y="21336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3371407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990600"/>
            <a:ext cx="914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Footer Placeholder 2"/>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01220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425329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33995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2133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2133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37026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Footer Placeholder 6"/>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22657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Footer Placeholder 2"/>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177039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4027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72579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75525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1336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ftr" sz="quarter" idx="3"/>
          </p:nvPr>
        </p:nvSpPr>
        <p:spPr bwMode="auto">
          <a:xfrm>
            <a:off x="34925" y="6248400"/>
            <a:ext cx="3851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defRPr>
            </a:lvl1pPr>
          </a:lstStyle>
          <a:p>
            <a:pPr>
              <a:defRPr/>
            </a:pPr>
            <a:endParaRPr lang="en-US"/>
          </a:p>
        </p:txBody>
      </p:sp>
      <p:sp>
        <p:nvSpPr>
          <p:cNvPr id="2053" name="Rectangle 5"/>
          <p:cNvSpPr>
            <a:spLocks noChangeArrowheads="1"/>
          </p:cNvSpPr>
          <p:nvPr/>
        </p:nvSpPr>
        <p:spPr bwMode="auto">
          <a:xfrm>
            <a:off x="3995738" y="2838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eaLnBrk="1" hangingPunct="1">
              <a:defRPr/>
            </a:pPr>
            <a:endParaRPr lang="en-ZA" altLang="en-US" sz="2400" smtClean="0">
              <a:solidFill>
                <a:srgbClr val="FFFFFF"/>
              </a:solidFill>
            </a:endParaRPr>
          </a:p>
        </p:txBody>
      </p:sp>
      <p:pic>
        <p:nvPicPr>
          <p:cNvPr id="2054" name="Picture 10"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r="6192"/>
          <a:stretch>
            <a:fillRect/>
          </a:stretch>
        </p:blipFill>
        <p:spPr bwMode="auto">
          <a:xfrm>
            <a:off x="4214813" y="50800"/>
            <a:ext cx="7381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4"/>
          <p:cNvSpPr txBox="1">
            <a:spLocks noChangeArrowheads="1"/>
          </p:cNvSpPr>
          <p:nvPr userDrawn="1"/>
        </p:nvSpPr>
        <p:spPr bwMode="auto">
          <a:xfrm>
            <a:off x="8532813" y="6308725"/>
            <a:ext cx="611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eaLnBrk="1" hangingPunct="1">
              <a:spcBef>
                <a:spcPct val="50000"/>
              </a:spcBef>
              <a:defRPr/>
            </a:pPr>
            <a:fld id="{BE81579C-9929-4C17-BF4E-50270638247A}" type="slidenum">
              <a:rPr lang="en-US" altLang="en-US" sz="2400" smtClean="0">
                <a:solidFill>
                  <a:srgbClr val="FFFFFF"/>
                </a:solidFill>
              </a:rPr>
              <a:pPr eaLnBrk="1" hangingPunct="1">
                <a:spcBef>
                  <a:spcPct val="50000"/>
                </a:spcBef>
                <a:defRPr/>
              </a:pPr>
              <a:t>‹#›</a:t>
            </a:fld>
            <a:endParaRPr lang="en-US" altLang="en-US" sz="2400" smtClean="0">
              <a:solidFill>
                <a:srgbClr val="FFFFFF"/>
              </a:solidFill>
            </a:endParaRPr>
          </a:p>
        </p:txBody>
      </p:sp>
    </p:spTree>
    <p:extLst>
      <p:ext uri="{BB962C8B-B14F-4D97-AF65-F5344CB8AC3E}">
        <p14:creationId xmlns:p14="http://schemas.microsoft.com/office/powerpoint/2010/main" val="2593207137"/>
      </p:ext>
    </p:extLst>
  </p:cSld>
  <p:clrMap bg1="dk2" tx1="lt1" bg2="dk1" tx2="lt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 id="2147484591" r:id="rId12"/>
    <p:sldLayoutId id="2147484592" r:id="rId13"/>
  </p:sldLayoutIdLst>
  <p:timing>
    <p:tnLst>
      <p:par>
        <p:cTn id="1" dur="indefinite" restart="never" nodeType="tmRoot"/>
      </p:par>
    </p:tnLst>
  </p:timing>
  <p:txStyles>
    <p:titleStyle>
      <a:lvl1pPr algn="ctr" rtl="0" eaLnBrk="0" fontAlgn="base" hangingPunct="0">
        <a:spcBef>
          <a:spcPct val="0"/>
        </a:spcBef>
        <a:spcAft>
          <a:spcPct val="0"/>
        </a:spcAft>
        <a:defRPr sz="2800">
          <a:solidFill>
            <a:schemeClr val="accent2"/>
          </a:solidFill>
          <a:latin typeface="+mj-lt"/>
          <a:ea typeface="+mj-ea"/>
          <a:cs typeface="+mj-cs"/>
        </a:defRPr>
      </a:lvl1pPr>
      <a:lvl2pPr algn="ctr" rtl="0" eaLnBrk="0" fontAlgn="base" hangingPunct="0">
        <a:spcBef>
          <a:spcPct val="0"/>
        </a:spcBef>
        <a:spcAft>
          <a:spcPct val="0"/>
        </a:spcAft>
        <a:defRPr sz="2800">
          <a:solidFill>
            <a:schemeClr val="accent2"/>
          </a:solidFill>
          <a:latin typeface="Arial" charset="0"/>
        </a:defRPr>
      </a:lvl2pPr>
      <a:lvl3pPr algn="ctr" rtl="0" eaLnBrk="0" fontAlgn="base" hangingPunct="0">
        <a:spcBef>
          <a:spcPct val="0"/>
        </a:spcBef>
        <a:spcAft>
          <a:spcPct val="0"/>
        </a:spcAft>
        <a:defRPr sz="2800">
          <a:solidFill>
            <a:schemeClr val="accent2"/>
          </a:solidFill>
          <a:latin typeface="Arial" charset="0"/>
        </a:defRPr>
      </a:lvl3pPr>
      <a:lvl4pPr algn="ctr" rtl="0" eaLnBrk="0" fontAlgn="base" hangingPunct="0">
        <a:spcBef>
          <a:spcPct val="0"/>
        </a:spcBef>
        <a:spcAft>
          <a:spcPct val="0"/>
        </a:spcAft>
        <a:defRPr sz="2800">
          <a:solidFill>
            <a:schemeClr val="accent2"/>
          </a:solidFill>
          <a:latin typeface="Arial" charset="0"/>
        </a:defRPr>
      </a:lvl4pPr>
      <a:lvl5pPr algn="ctr" rtl="0" eaLnBrk="0" fontAlgn="base" hangingPunct="0">
        <a:spcBef>
          <a:spcPct val="0"/>
        </a:spcBef>
        <a:spcAft>
          <a:spcPct val="0"/>
        </a:spcAft>
        <a:defRPr sz="2800">
          <a:solidFill>
            <a:schemeClr val="accent2"/>
          </a:solidFill>
          <a:latin typeface="Arial" charset="0"/>
        </a:defRPr>
      </a:lvl5pPr>
      <a:lvl6pPr marL="457200" algn="ctr" rtl="0" fontAlgn="base">
        <a:spcBef>
          <a:spcPct val="0"/>
        </a:spcBef>
        <a:spcAft>
          <a:spcPct val="0"/>
        </a:spcAft>
        <a:defRPr sz="2800">
          <a:solidFill>
            <a:schemeClr val="accent2"/>
          </a:solidFill>
          <a:latin typeface="Arial" charset="0"/>
        </a:defRPr>
      </a:lvl6pPr>
      <a:lvl7pPr marL="914400" algn="ctr" rtl="0" fontAlgn="base">
        <a:spcBef>
          <a:spcPct val="0"/>
        </a:spcBef>
        <a:spcAft>
          <a:spcPct val="0"/>
        </a:spcAft>
        <a:defRPr sz="2800">
          <a:solidFill>
            <a:schemeClr val="accent2"/>
          </a:solidFill>
          <a:latin typeface="Arial" charset="0"/>
        </a:defRPr>
      </a:lvl7pPr>
      <a:lvl8pPr marL="1371600" algn="ctr" rtl="0" fontAlgn="base">
        <a:spcBef>
          <a:spcPct val="0"/>
        </a:spcBef>
        <a:spcAft>
          <a:spcPct val="0"/>
        </a:spcAft>
        <a:defRPr sz="2800">
          <a:solidFill>
            <a:schemeClr val="accent2"/>
          </a:solidFill>
          <a:latin typeface="Arial" charset="0"/>
        </a:defRPr>
      </a:lvl8pPr>
      <a:lvl9pPr marL="1828800" algn="ctr" rtl="0" fontAlgn="base">
        <a:spcBef>
          <a:spcPct val="0"/>
        </a:spcBef>
        <a:spcAft>
          <a:spcPct val="0"/>
        </a:spcAft>
        <a:defRPr sz="28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990600"/>
            <a:ext cx="9144000" cy="2362200"/>
          </a:xfrm>
        </p:spPr>
        <p:txBody>
          <a:bodyPr/>
          <a:lstStyle/>
          <a:p>
            <a:r>
              <a:rPr lang="en-US" dirty="0" smtClean="0"/>
              <a:t/>
            </a:r>
            <a:br>
              <a:rPr lang="en-US" dirty="0" smtClean="0"/>
            </a:br>
            <a:r>
              <a:rPr lang="en-US" dirty="0" smtClean="0"/>
              <a:t>FINANCIAL STABILITY:THE BANK OF BOTSWANA EXPERIENCE</a:t>
            </a:r>
            <a:br>
              <a:rPr lang="en-US" dirty="0" smtClean="0"/>
            </a:br>
            <a:endParaRPr lang="en-US" dirty="0"/>
          </a:p>
        </p:txBody>
      </p:sp>
      <p:sp>
        <p:nvSpPr>
          <p:cNvPr id="15363" name="Rectangle 3"/>
          <p:cNvSpPr>
            <a:spLocks noGrp="1" noChangeArrowheads="1"/>
          </p:cNvSpPr>
          <p:nvPr>
            <p:ph type="subTitle" idx="1"/>
          </p:nvPr>
        </p:nvSpPr>
        <p:spPr>
          <a:xfrm>
            <a:off x="0" y="3352801"/>
            <a:ext cx="9144000" cy="1201738"/>
          </a:xfrm>
        </p:spPr>
        <p:txBody>
          <a:bodyPr/>
          <a:lstStyle/>
          <a:p>
            <a:pPr fontAlgn="auto">
              <a:spcAft>
                <a:spcPts val="0"/>
              </a:spcAft>
              <a:defRPr/>
            </a:pPr>
            <a:r>
              <a:rPr lang="en-US" dirty="0" smtClean="0"/>
              <a:t>By </a:t>
            </a:r>
          </a:p>
          <a:p>
            <a:pPr fontAlgn="auto">
              <a:spcAft>
                <a:spcPts val="0"/>
              </a:spcAft>
              <a:defRPr/>
            </a:pPr>
            <a:r>
              <a:rPr lang="en-US" dirty="0" smtClean="0"/>
              <a:t>Bank of Botswana</a:t>
            </a:r>
          </a:p>
          <a:p>
            <a:pPr fontAlgn="auto">
              <a:spcAft>
                <a:spcPts val="0"/>
              </a:spcAft>
              <a:defRPr/>
            </a:pPr>
            <a:r>
              <a:rPr lang="en-US" dirty="0" smtClean="0"/>
              <a:t>(Dr. K. S. Masalila)</a:t>
            </a:r>
            <a:endParaRPr lang="en-US" dirty="0"/>
          </a:p>
        </p:txBody>
      </p:sp>
      <p:sp>
        <p:nvSpPr>
          <p:cNvPr id="15365" name="Text Box 5"/>
          <p:cNvSpPr txBox="1">
            <a:spLocks noChangeArrowheads="1"/>
          </p:cNvSpPr>
          <p:nvPr/>
        </p:nvSpPr>
        <p:spPr bwMode="auto">
          <a:xfrm>
            <a:off x="0" y="5715000"/>
            <a:ext cx="9144000" cy="584775"/>
          </a:xfrm>
          <a:prstGeom prst="rect">
            <a:avLst/>
          </a:prstGeom>
          <a:noFill/>
          <a:ln w="9525">
            <a:noFill/>
            <a:miter lim="800000"/>
            <a:headEnd/>
            <a:tailEnd/>
          </a:ln>
          <a:effectLst/>
        </p:spPr>
        <p:txBody>
          <a:bodyPr>
            <a:spAutoFit/>
          </a:bodyPr>
          <a:lstStyle/>
          <a:p>
            <a:pPr algn="ctr">
              <a:spcBef>
                <a:spcPct val="50000"/>
              </a:spcBef>
            </a:pPr>
            <a:r>
              <a:rPr lang="en-GB" dirty="0" smtClean="0">
                <a:solidFill>
                  <a:schemeClr val="accent2"/>
                </a:solidFill>
                <a:latin typeface="Arial" charset="0"/>
              </a:rPr>
              <a:t>May 09, 2016</a:t>
            </a:r>
            <a:endParaRPr lang="en-GB" dirty="0">
              <a:solidFill>
                <a:schemeClr val="accent2"/>
              </a:solidFill>
              <a:latin typeface="Arial" charset="0"/>
            </a:endParaRPr>
          </a:p>
        </p:txBody>
      </p:sp>
    </p:spTree>
    <p:extLst>
      <p:ext uri="{BB962C8B-B14F-4D97-AF65-F5344CB8AC3E}">
        <p14:creationId xmlns:p14="http://schemas.microsoft.com/office/powerpoint/2010/main" val="390448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33400" y="1752600"/>
            <a:ext cx="8267700" cy="46357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Operational Challenges</a:t>
            </a:r>
          </a:p>
          <a:p>
            <a:pPr algn="just"/>
            <a:r>
              <a:rPr lang="en-ZA" dirty="0" smtClean="0">
                <a:solidFill>
                  <a:srgbClr val="000000"/>
                </a:solidFill>
              </a:rPr>
              <a:t>The skill and staffing issue remain one key area still being addressed. i.e. financial stability deals with many sectors such as insurance and pensions and monitoring those requires understanding these sectors and experience</a:t>
            </a:r>
          </a:p>
          <a:p>
            <a:pPr algn="just"/>
            <a:r>
              <a:rPr lang="en-ZA" dirty="0" smtClean="0">
                <a:solidFill>
                  <a:srgbClr val="000000"/>
                </a:solidFill>
              </a:rPr>
              <a:t>Financial markets, regulatory and monetary policies are fully established within the bank while financial stability policy, while recognised, still has to come under monetary policy to reach higher policy decision bodies.</a:t>
            </a: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kern="0" dirty="0" smtClean="0">
                <a:solidFill>
                  <a:srgbClr val="000000"/>
                </a:solidFill>
              </a:rPr>
              <a:t>2.Challenges faced </a:t>
            </a:r>
            <a:r>
              <a:rPr lang="en-ZA" sz="2400" kern="0" dirty="0">
                <a:solidFill>
                  <a:srgbClr val="000000"/>
                </a:solidFill>
              </a:rPr>
              <a:t>in conduct of financial stability</a:t>
            </a:r>
            <a:endParaRPr lang="en-ZA" sz="2400" b="1" kern="0" dirty="0">
              <a:solidFill>
                <a:srgbClr val="000000"/>
              </a:solidFill>
            </a:endParaRPr>
          </a:p>
        </p:txBody>
      </p:sp>
    </p:spTree>
    <p:extLst>
      <p:ext uri="{BB962C8B-B14F-4D97-AF65-F5344CB8AC3E}">
        <p14:creationId xmlns:p14="http://schemas.microsoft.com/office/powerpoint/2010/main" val="1743830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33400" y="1752600"/>
            <a:ext cx="8267700" cy="46357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Operational Challenges</a:t>
            </a:r>
          </a:p>
          <a:p>
            <a:pPr algn="just"/>
            <a:r>
              <a:rPr lang="en-ZA" dirty="0" smtClean="0">
                <a:solidFill>
                  <a:srgbClr val="000000"/>
                </a:solidFill>
              </a:rPr>
              <a:t>Thus, there remains potential conflict between FS, MP and supervision functions especially as FS sometimes tends to audit the actions of these other functions in order to warn of potential risks build-up emanating from policy implementation.</a:t>
            </a:r>
          </a:p>
          <a:p>
            <a:pPr algn="just"/>
            <a:r>
              <a:rPr lang="en-ZA" dirty="0" smtClean="0">
                <a:solidFill>
                  <a:srgbClr val="000000"/>
                </a:solidFill>
              </a:rPr>
              <a:t>Multi-Agency coordination is yet to be operationalised given the system-wide nature of FS and the regulatory framework (chart 1) </a:t>
            </a:r>
          </a:p>
          <a:p>
            <a:pPr algn="just"/>
            <a:r>
              <a:rPr lang="en-ZA" dirty="0" smtClean="0">
                <a:solidFill>
                  <a:srgbClr val="000000"/>
                </a:solidFill>
              </a:rPr>
              <a:t>Coordinated response to systemic risk i.e. Financial Stability Council, MOU agreements and systemic wide crisis </a:t>
            </a:r>
            <a:r>
              <a:rPr lang="en-ZA" dirty="0">
                <a:solidFill>
                  <a:srgbClr val="000000"/>
                </a:solidFill>
              </a:rPr>
              <a:t>management &amp; resolution </a:t>
            </a:r>
            <a:r>
              <a:rPr lang="en-ZA" dirty="0" smtClean="0">
                <a:solidFill>
                  <a:srgbClr val="000000"/>
                </a:solidFill>
              </a:rPr>
              <a:t>framework needed.</a:t>
            </a:r>
            <a:endParaRPr lang="en-ZA" dirty="0">
              <a:solidFill>
                <a:srgbClr val="000000"/>
              </a:solidFill>
            </a:endParaRPr>
          </a:p>
          <a:p>
            <a:pPr algn="just"/>
            <a:endParaRPr lang="en-ZA" dirty="0" smtClean="0">
              <a:solidFill>
                <a:srgbClr val="000000"/>
              </a:solidFill>
            </a:endParaRP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kern="0" dirty="0" smtClean="0">
                <a:solidFill>
                  <a:srgbClr val="000000"/>
                </a:solidFill>
              </a:rPr>
              <a:t>2.Challenges faced </a:t>
            </a:r>
            <a:r>
              <a:rPr lang="en-ZA" sz="2400" kern="0" dirty="0">
                <a:solidFill>
                  <a:srgbClr val="000000"/>
                </a:solidFill>
              </a:rPr>
              <a:t>in conduct of financial stability</a:t>
            </a:r>
            <a:endParaRPr lang="en-ZA" sz="2400" b="1" kern="0" dirty="0">
              <a:solidFill>
                <a:srgbClr val="000000"/>
              </a:solidFill>
            </a:endParaRPr>
          </a:p>
        </p:txBody>
      </p:sp>
    </p:spTree>
    <p:extLst>
      <p:ext uri="{BB962C8B-B14F-4D97-AF65-F5344CB8AC3E}">
        <p14:creationId xmlns:p14="http://schemas.microsoft.com/office/powerpoint/2010/main" val="669903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kern="0" dirty="0" smtClean="0">
                <a:solidFill>
                  <a:srgbClr val="000000"/>
                </a:solidFill>
              </a:rPr>
              <a:t>2.Challenges faced </a:t>
            </a:r>
            <a:r>
              <a:rPr lang="en-ZA" sz="2400" kern="0" dirty="0">
                <a:solidFill>
                  <a:srgbClr val="000000"/>
                </a:solidFill>
              </a:rPr>
              <a:t>in conduct of financial stability</a:t>
            </a:r>
            <a:endParaRPr lang="en-ZA" sz="2400" b="1" kern="0" dirty="0">
              <a:solidFill>
                <a:srgbClr val="000000"/>
              </a:solidFill>
            </a:endParaRPr>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9189" y="1905000"/>
            <a:ext cx="8246211" cy="409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140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33400" y="1752600"/>
            <a:ext cx="8267700" cy="46357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Emergent Systemic Risk</a:t>
            </a:r>
          </a:p>
          <a:p>
            <a:pPr algn="just"/>
            <a:r>
              <a:rPr lang="en-ZA" b="1" i="1" dirty="0" smtClean="0">
                <a:solidFill>
                  <a:srgbClr val="000000"/>
                </a:solidFill>
              </a:rPr>
              <a:t>Dependence on Minerals.</a:t>
            </a:r>
            <a:r>
              <a:rPr lang="en-ZA" i="1" dirty="0" smtClean="0">
                <a:solidFill>
                  <a:srgbClr val="000000"/>
                </a:solidFill>
              </a:rPr>
              <a:t> </a:t>
            </a:r>
            <a:r>
              <a:rPr lang="en-ZA" dirty="0">
                <a:solidFill>
                  <a:srgbClr val="000000"/>
                </a:solidFill>
              </a:rPr>
              <a:t>This high dependence on mineral </a:t>
            </a:r>
            <a:r>
              <a:rPr lang="en-ZA" dirty="0" smtClean="0">
                <a:solidFill>
                  <a:srgbClr val="000000"/>
                </a:solidFill>
              </a:rPr>
              <a:t>exports (esp. diamonds) </a:t>
            </a:r>
            <a:r>
              <a:rPr lang="en-ZA" dirty="0">
                <a:solidFill>
                  <a:srgbClr val="000000"/>
                </a:solidFill>
              </a:rPr>
              <a:t>is symptomatic of lack of diversification and predisposes the economy to adverse external shocks, with </a:t>
            </a:r>
            <a:r>
              <a:rPr lang="en-ZA" dirty="0" smtClean="0">
                <a:solidFill>
                  <a:srgbClr val="000000"/>
                </a:solidFill>
              </a:rPr>
              <a:t>potentially negative </a:t>
            </a:r>
            <a:r>
              <a:rPr lang="en-ZA" dirty="0">
                <a:solidFill>
                  <a:srgbClr val="000000"/>
                </a:solidFill>
              </a:rPr>
              <a:t>ramifications for the financial </a:t>
            </a:r>
            <a:r>
              <a:rPr lang="en-ZA" dirty="0" smtClean="0">
                <a:solidFill>
                  <a:srgbClr val="000000"/>
                </a:solidFill>
              </a:rPr>
              <a:t>sector.</a:t>
            </a:r>
          </a:p>
          <a:p>
            <a:pPr algn="just"/>
            <a:r>
              <a:rPr lang="en-ZA" b="1" i="1" dirty="0">
                <a:solidFill>
                  <a:srgbClr val="000000"/>
                </a:solidFill>
              </a:rPr>
              <a:t>Banks’ High Exposure to Household Credit. </a:t>
            </a:r>
            <a:r>
              <a:rPr lang="en-ZA" dirty="0">
                <a:solidFill>
                  <a:srgbClr val="000000"/>
                </a:solidFill>
              </a:rPr>
              <a:t>Credit exposure for commercial banks in Botswana is skewed towards borrowing by households; </a:t>
            </a:r>
            <a:r>
              <a:rPr lang="en-ZA" dirty="0" smtClean="0">
                <a:solidFill>
                  <a:srgbClr val="000000"/>
                </a:solidFill>
              </a:rPr>
              <a:t>59 </a:t>
            </a:r>
            <a:r>
              <a:rPr lang="en-ZA" dirty="0">
                <a:solidFill>
                  <a:srgbClr val="000000"/>
                </a:solidFill>
              </a:rPr>
              <a:t>percent of total commercial banking loans and advances as at December </a:t>
            </a:r>
            <a:r>
              <a:rPr lang="en-ZA" dirty="0" smtClean="0">
                <a:solidFill>
                  <a:srgbClr val="000000"/>
                </a:solidFill>
              </a:rPr>
              <a:t>2015. </a:t>
            </a: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kern="0" dirty="0" smtClean="0">
                <a:solidFill>
                  <a:srgbClr val="000000"/>
                </a:solidFill>
              </a:rPr>
              <a:t>2.Challenges faced </a:t>
            </a:r>
            <a:r>
              <a:rPr lang="en-ZA" sz="2400" kern="0" dirty="0">
                <a:solidFill>
                  <a:srgbClr val="000000"/>
                </a:solidFill>
              </a:rPr>
              <a:t>in conduct of financial stability</a:t>
            </a:r>
            <a:endParaRPr lang="en-ZA" sz="2400" b="1" kern="0" dirty="0">
              <a:solidFill>
                <a:srgbClr val="000000"/>
              </a:solidFill>
            </a:endParaRPr>
          </a:p>
        </p:txBody>
      </p:sp>
    </p:spTree>
    <p:extLst>
      <p:ext uri="{BB962C8B-B14F-4D97-AF65-F5344CB8AC3E}">
        <p14:creationId xmlns:p14="http://schemas.microsoft.com/office/powerpoint/2010/main" val="3309361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33400" y="1752600"/>
            <a:ext cx="8267700" cy="46357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Emergent Systemic Risk cont’d</a:t>
            </a:r>
          </a:p>
          <a:p>
            <a:pPr algn="just"/>
            <a:r>
              <a:rPr lang="en-ZA" b="1" i="1" dirty="0">
                <a:solidFill>
                  <a:srgbClr val="000000"/>
                </a:solidFill>
              </a:rPr>
              <a:t>Concentrated Funding and Maturity </a:t>
            </a:r>
            <a:r>
              <a:rPr lang="en-ZA" b="1" i="1" dirty="0" smtClean="0">
                <a:solidFill>
                  <a:srgbClr val="000000"/>
                </a:solidFill>
              </a:rPr>
              <a:t>mismatch</a:t>
            </a:r>
            <a:r>
              <a:rPr lang="en-ZA" b="1" dirty="0" smtClean="0">
                <a:solidFill>
                  <a:srgbClr val="000000"/>
                </a:solidFill>
              </a:rPr>
              <a:t>.</a:t>
            </a:r>
            <a:r>
              <a:rPr lang="en-ZA" dirty="0">
                <a:solidFill>
                  <a:srgbClr val="000000"/>
                </a:solidFill>
              </a:rPr>
              <a:t> </a:t>
            </a:r>
            <a:r>
              <a:rPr lang="en-ZA" dirty="0" smtClean="0">
                <a:solidFill>
                  <a:srgbClr val="000000"/>
                </a:solidFill>
              </a:rPr>
              <a:t>Bank dependent of customer deposits to finance assets, hence faced </a:t>
            </a:r>
            <a:r>
              <a:rPr lang="en-ZA" dirty="0">
                <a:solidFill>
                  <a:srgbClr val="000000"/>
                </a:solidFill>
              </a:rPr>
              <a:t>with a maturity mismatch </a:t>
            </a:r>
            <a:r>
              <a:rPr lang="en-ZA" dirty="0" smtClean="0">
                <a:solidFill>
                  <a:srgbClr val="000000"/>
                </a:solidFill>
              </a:rPr>
              <a:t>problem.</a:t>
            </a:r>
          </a:p>
          <a:p>
            <a:pPr algn="just"/>
            <a:r>
              <a:rPr lang="en-ZA" b="1" i="1" dirty="0">
                <a:solidFill>
                  <a:srgbClr val="000000"/>
                </a:solidFill>
              </a:rPr>
              <a:t>Commercial Bank Ownership and </a:t>
            </a:r>
            <a:r>
              <a:rPr lang="en-ZA" b="1" i="1" dirty="0" smtClean="0">
                <a:solidFill>
                  <a:srgbClr val="000000"/>
                </a:solidFill>
              </a:rPr>
              <a:t>Control</a:t>
            </a:r>
            <a:r>
              <a:rPr lang="en-ZA" dirty="0">
                <a:solidFill>
                  <a:srgbClr val="000000"/>
                </a:solidFill>
              </a:rPr>
              <a:t>. </a:t>
            </a:r>
            <a:r>
              <a:rPr lang="en-ZA" dirty="0" smtClean="0">
                <a:solidFill>
                  <a:srgbClr val="000000"/>
                </a:solidFill>
              </a:rPr>
              <a:t>All </a:t>
            </a:r>
            <a:r>
              <a:rPr lang="en-ZA" dirty="0">
                <a:solidFill>
                  <a:srgbClr val="000000"/>
                </a:solidFill>
              </a:rPr>
              <a:t>commercial banks </a:t>
            </a:r>
            <a:r>
              <a:rPr lang="en-ZA" dirty="0" smtClean="0">
                <a:solidFill>
                  <a:srgbClr val="000000"/>
                </a:solidFill>
              </a:rPr>
              <a:t>are subsidiaries </a:t>
            </a:r>
            <a:r>
              <a:rPr lang="en-ZA" dirty="0">
                <a:solidFill>
                  <a:srgbClr val="000000"/>
                </a:solidFill>
              </a:rPr>
              <a:t>of international </a:t>
            </a:r>
            <a:r>
              <a:rPr lang="en-ZA" dirty="0" smtClean="0">
                <a:solidFill>
                  <a:srgbClr val="000000"/>
                </a:solidFill>
              </a:rPr>
              <a:t>financial conglomerates. The </a:t>
            </a:r>
            <a:r>
              <a:rPr lang="en-ZA" dirty="0">
                <a:solidFill>
                  <a:srgbClr val="000000"/>
                </a:solidFill>
              </a:rPr>
              <a:t>interest of the local economy may be </a:t>
            </a:r>
            <a:r>
              <a:rPr lang="en-ZA" dirty="0" smtClean="0">
                <a:solidFill>
                  <a:srgbClr val="000000"/>
                </a:solidFill>
              </a:rPr>
              <a:t>subservient </a:t>
            </a:r>
            <a:r>
              <a:rPr lang="en-ZA" dirty="0">
                <a:solidFill>
                  <a:srgbClr val="000000"/>
                </a:solidFill>
              </a:rPr>
              <a:t>to the interest of home country shareholders</a:t>
            </a:r>
            <a:r>
              <a:rPr lang="en-ZA" dirty="0" smtClean="0">
                <a:solidFill>
                  <a:srgbClr val="000000"/>
                </a:solidFill>
              </a:rPr>
              <a:t>.</a:t>
            </a:r>
          </a:p>
          <a:p>
            <a:pPr algn="just"/>
            <a:r>
              <a:rPr lang="en-ZA" dirty="0">
                <a:solidFill>
                  <a:srgbClr val="000000"/>
                </a:solidFill>
              </a:rPr>
              <a:t> </a:t>
            </a:r>
            <a:r>
              <a:rPr lang="en-ZA" b="1" i="1" dirty="0">
                <a:solidFill>
                  <a:srgbClr val="000000"/>
                </a:solidFill>
              </a:rPr>
              <a:t>Inter-linkages in the Financial </a:t>
            </a:r>
            <a:r>
              <a:rPr lang="en-ZA" b="1" i="1" dirty="0" smtClean="0">
                <a:solidFill>
                  <a:srgbClr val="000000"/>
                </a:solidFill>
              </a:rPr>
              <a:t>Sector is </a:t>
            </a:r>
            <a:r>
              <a:rPr lang="en-ZA" dirty="0" smtClean="0">
                <a:solidFill>
                  <a:srgbClr val="000000"/>
                </a:solidFill>
              </a:rPr>
              <a:t>prevalent </a:t>
            </a:r>
            <a:r>
              <a:rPr lang="en-ZA" dirty="0">
                <a:solidFill>
                  <a:srgbClr val="000000"/>
                </a:solidFill>
              </a:rPr>
              <a:t>among banks, </a:t>
            </a:r>
            <a:r>
              <a:rPr lang="en-ZA" dirty="0" smtClean="0">
                <a:solidFill>
                  <a:srgbClr val="000000"/>
                </a:solidFill>
              </a:rPr>
              <a:t>and also non-banks (see Chat 2) </a:t>
            </a: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kern="0" dirty="0" smtClean="0">
                <a:solidFill>
                  <a:srgbClr val="000000"/>
                </a:solidFill>
              </a:rPr>
              <a:t>2.Challenges faced </a:t>
            </a:r>
            <a:r>
              <a:rPr lang="en-ZA" sz="2400" kern="0" dirty="0">
                <a:solidFill>
                  <a:srgbClr val="000000"/>
                </a:solidFill>
              </a:rPr>
              <a:t>in conduct of financial stability</a:t>
            </a:r>
            <a:endParaRPr lang="en-ZA" sz="2400" b="1" kern="0" dirty="0">
              <a:solidFill>
                <a:srgbClr val="000000"/>
              </a:solidFill>
            </a:endParaRPr>
          </a:p>
        </p:txBody>
      </p:sp>
    </p:spTree>
    <p:extLst>
      <p:ext uri="{BB962C8B-B14F-4D97-AF65-F5344CB8AC3E}">
        <p14:creationId xmlns:p14="http://schemas.microsoft.com/office/powerpoint/2010/main" val="1305142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kern="0" dirty="0" smtClean="0">
                <a:solidFill>
                  <a:srgbClr val="000000"/>
                </a:solidFill>
              </a:rPr>
              <a:t>2.Challenges faced </a:t>
            </a:r>
            <a:r>
              <a:rPr lang="en-ZA" sz="2400" kern="0" dirty="0">
                <a:solidFill>
                  <a:srgbClr val="000000"/>
                </a:solidFill>
              </a:rPr>
              <a:t>in conduct of financial stability</a:t>
            </a:r>
            <a:endParaRPr lang="en-ZA" sz="2400" b="1" kern="0" dirty="0">
              <a:solidFill>
                <a:srgbClr val="000000"/>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064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33400" y="1752600"/>
            <a:ext cx="8267700" cy="46357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Reporting on Financial Stabi</a:t>
            </a:r>
            <a:r>
              <a:rPr lang="en-ZA" b="1" dirty="0" smtClean="0">
                <a:solidFill>
                  <a:srgbClr val="000000"/>
                </a:solidFill>
              </a:rPr>
              <a:t>lity</a:t>
            </a:r>
            <a:endParaRPr lang="en-ZA" b="1" dirty="0" smtClean="0">
              <a:solidFill>
                <a:srgbClr val="000000"/>
              </a:solidFill>
            </a:endParaRPr>
          </a:p>
          <a:p>
            <a:pPr algn="just"/>
            <a:r>
              <a:rPr lang="en-ZA" b="1" i="1" dirty="0" smtClean="0">
                <a:solidFill>
                  <a:srgbClr val="000000"/>
                </a:solidFill>
              </a:rPr>
              <a:t>Formulation of a Financial Stability Report.</a:t>
            </a:r>
            <a:r>
              <a:rPr lang="en-ZA" dirty="0" smtClean="0">
                <a:solidFill>
                  <a:srgbClr val="000000"/>
                </a:solidFill>
              </a:rPr>
              <a:t> Structure, coverage, content and publication</a:t>
            </a:r>
            <a:endParaRPr lang="en-ZA" dirty="0" smtClean="0">
              <a:solidFill>
                <a:srgbClr val="000000"/>
              </a:solidFill>
            </a:endParaRPr>
          </a:p>
          <a:p>
            <a:pPr algn="just"/>
            <a:r>
              <a:rPr lang="en-ZA" b="1" i="1" dirty="0" smtClean="0">
                <a:solidFill>
                  <a:srgbClr val="000000"/>
                </a:solidFill>
              </a:rPr>
              <a:t>Reportin</a:t>
            </a:r>
            <a:r>
              <a:rPr lang="en-ZA" b="1" i="1" dirty="0" smtClean="0">
                <a:solidFill>
                  <a:srgbClr val="000000"/>
                </a:solidFill>
              </a:rPr>
              <a:t>g on Specific Issues</a:t>
            </a:r>
            <a:r>
              <a:rPr lang="en-ZA" dirty="0" smtClean="0">
                <a:solidFill>
                  <a:srgbClr val="000000"/>
                </a:solidFill>
              </a:rPr>
              <a:t>. For example, stress tests; confidentiality and impact on the market </a:t>
            </a:r>
          </a:p>
          <a:p>
            <a:pPr algn="just"/>
            <a:r>
              <a:rPr lang="en-ZA" dirty="0" smtClean="0">
                <a:solidFill>
                  <a:srgbClr val="000000"/>
                </a:solidFill>
              </a:rPr>
              <a:t> </a:t>
            </a:r>
            <a:r>
              <a:rPr lang="en-ZA" b="1" i="1" dirty="0" smtClean="0">
                <a:solidFill>
                  <a:srgbClr val="000000"/>
                </a:solidFill>
              </a:rPr>
              <a:t>Maintenance of Consistency with other Policies </a:t>
            </a:r>
            <a:r>
              <a:rPr lang="en-ZA" dirty="0" smtClean="0">
                <a:solidFill>
                  <a:srgbClr val="000000"/>
                </a:solidFill>
              </a:rPr>
              <a:t> </a:t>
            </a:r>
            <a:endParaRPr lang="en-ZA" dirty="0" smtClean="0">
              <a:solidFill>
                <a:srgbClr val="000000"/>
              </a:solidFill>
            </a:endParaRP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kern="0" dirty="0" smtClean="0">
                <a:solidFill>
                  <a:srgbClr val="000000"/>
                </a:solidFill>
              </a:rPr>
              <a:t>2.Challenges faced </a:t>
            </a:r>
            <a:r>
              <a:rPr lang="en-ZA" sz="2400" kern="0" dirty="0">
                <a:solidFill>
                  <a:srgbClr val="000000"/>
                </a:solidFill>
              </a:rPr>
              <a:t>in conduct of financial stability</a:t>
            </a:r>
            <a:endParaRPr lang="en-ZA" sz="2400" b="1" kern="0" dirty="0">
              <a:solidFill>
                <a:srgbClr val="000000"/>
              </a:solidFill>
            </a:endParaRPr>
          </a:p>
        </p:txBody>
      </p:sp>
    </p:spTree>
    <p:extLst>
      <p:ext uri="{BB962C8B-B14F-4D97-AF65-F5344CB8AC3E}">
        <p14:creationId xmlns:p14="http://schemas.microsoft.com/office/powerpoint/2010/main" val="270341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838200"/>
            <a:ext cx="9144000" cy="533400"/>
          </a:xfrm>
          <a:prstGeom prst="rect">
            <a:avLst/>
          </a:prstGeom>
        </p:spPr>
        <p:style>
          <a:lnRef idx="1">
            <a:schemeClr val="dk1"/>
          </a:lnRef>
          <a:fillRef idx="2">
            <a:schemeClr val="dk1"/>
          </a:fillRef>
          <a:effectRef idx="1">
            <a:schemeClr val="dk1"/>
          </a:effectRef>
          <a:fontRef idx="minor">
            <a:schemeClr val="dk1"/>
          </a:fontRef>
        </p:style>
        <p:txBody>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b="1" kern="0" dirty="0" smtClean="0">
                <a:solidFill>
                  <a:srgbClr val="000000"/>
                </a:solidFill>
              </a:rPr>
              <a:t>Table 2</a:t>
            </a:r>
            <a:endParaRPr lang="en-ZA" b="1" kern="0"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55866339"/>
              </p:ext>
            </p:extLst>
          </p:nvPr>
        </p:nvGraphicFramePr>
        <p:xfrm>
          <a:off x="152397" y="1447799"/>
          <a:ext cx="8610604" cy="5264388"/>
        </p:xfrm>
        <a:graphic>
          <a:graphicData uri="http://schemas.openxmlformats.org/drawingml/2006/table">
            <a:tbl>
              <a:tblPr firstRow="1" firstCol="1" bandRow="1">
                <a:tableStyleId>{B301B821-A1FF-4177-AEE7-76D212191A09}</a:tableStyleId>
              </a:tblPr>
              <a:tblGrid>
                <a:gridCol w="2625964"/>
                <a:gridCol w="733619"/>
                <a:gridCol w="733619"/>
                <a:gridCol w="733619"/>
                <a:gridCol w="733619"/>
                <a:gridCol w="733619"/>
                <a:gridCol w="733619"/>
                <a:gridCol w="733619"/>
                <a:gridCol w="849307"/>
              </a:tblGrid>
              <a:tr h="278220">
                <a:tc gridSpan="9">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ZA" sz="1600" dirty="0" smtClean="0">
                          <a:solidFill>
                            <a:srgbClr val="000000"/>
                          </a:solidFill>
                          <a:effectLst/>
                          <a:latin typeface="+mn-lt"/>
                          <a:ea typeface="Times New Roman" panose="02020603050405020304" pitchFamily="18" charset="0"/>
                          <a:cs typeface="Times New Roman" panose="02020603050405020304" pitchFamily="18" charset="0"/>
                        </a:rPr>
                        <a:t>Financial Soundness Indicators of the Banking System</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897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a:solidFill>
                            <a:srgbClr val="000000"/>
                          </a:solidFill>
                          <a:effectLst/>
                          <a:latin typeface="+mn-lt"/>
                        </a:rPr>
                        <a:t>YEAR</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smtClean="0">
                          <a:solidFill>
                            <a:srgbClr val="000000"/>
                          </a:solidFill>
                          <a:effectLst/>
                          <a:latin typeface="+mn-lt"/>
                        </a:rPr>
                        <a:t>2011</a:t>
                      </a:r>
                    </a:p>
                    <a:p>
                      <a:pPr marL="0" marR="0" algn="l">
                        <a:lnSpc>
                          <a:spcPct val="115000"/>
                        </a:lnSpc>
                        <a:spcBef>
                          <a:spcPts val="0"/>
                        </a:spcBef>
                        <a:spcAft>
                          <a:spcPts val="0"/>
                        </a:spcAft>
                      </a:pPr>
                      <a:r>
                        <a:rPr lang="en-ZA" sz="1600" dirty="0" smtClean="0">
                          <a:solidFill>
                            <a:srgbClr val="000000"/>
                          </a:solidFill>
                          <a:effectLst/>
                          <a:latin typeface="+mn-lt"/>
                          <a:ea typeface="Times New Roman" panose="02020603050405020304" pitchFamily="18" charset="0"/>
                          <a:cs typeface="Times New Roman" panose="02020603050405020304" pitchFamily="18" charset="0"/>
                        </a:rPr>
                        <a:t>Dec</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smtClean="0">
                          <a:solidFill>
                            <a:srgbClr val="000000"/>
                          </a:solidFill>
                          <a:effectLst/>
                          <a:latin typeface="+mn-lt"/>
                        </a:rPr>
                        <a:t>2012</a:t>
                      </a:r>
                    </a:p>
                    <a:p>
                      <a:pPr marL="0" marR="0" algn="l">
                        <a:lnSpc>
                          <a:spcPct val="115000"/>
                        </a:lnSpc>
                        <a:spcBef>
                          <a:spcPts val="0"/>
                        </a:spcBef>
                        <a:spcAft>
                          <a:spcPts val="0"/>
                        </a:spcAft>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Dec</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smtClean="0">
                          <a:solidFill>
                            <a:srgbClr val="000000"/>
                          </a:solidFill>
                          <a:effectLst/>
                          <a:latin typeface="+mn-lt"/>
                        </a:rPr>
                        <a:t>2013</a:t>
                      </a:r>
                    </a:p>
                    <a:p>
                      <a:pPr marL="0" marR="0" algn="l">
                        <a:lnSpc>
                          <a:spcPct val="115000"/>
                        </a:lnSpc>
                        <a:spcBef>
                          <a:spcPts val="0"/>
                        </a:spcBef>
                        <a:spcAft>
                          <a:spcPts val="0"/>
                        </a:spcAft>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Dec</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a:solidFill>
                            <a:srgbClr val="000000"/>
                          </a:solidFill>
                          <a:effectLst/>
                          <a:latin typeface="+mn-lt"/>
                        </a:rPr>
                        <a:t>2014 Sep</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a:solidFill>
                            <a:srgbClr val="000000"/>
                          </a:solidFill>
                          <a:effectLst/>
                          <a:latin typeface="+mn-lt"/>
                        </a:rPr>
                        <a:t>2014 Dec</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smtClean="0">
                          <a:solidFill>
                            <a:srgbClr val="000000"/>
                          </a:solidFill>
                          <a:effectLst/>
                          <a:latin typeface="+mn-lt"/>
                        </a:rPr>
                        <a:t>2015</a:t>
                      </a:r>
                    </a:p>
                    <a:p>
                      <a:pPr marL="0" marR="0" algn="l">
                        <a:lnSpc>
                          <a:spcPct val="115000"/>
                        </a:lnSpc>
                        <a:spcBef>
                          <a:spcPts val="0"/>
                        </a:spcBef>
                        <a:spcAft>
                          <a:spcPts val="0"/>
                        </a:spcAft>
                      </a:pPr>
                      <a:r>
                        <a:rPr lang="en-GB" sz="1600" dirty="0" smtClean="0">
                          <a:solidFill>
                            <a:srgbClr val="000000"/>
                          </a:solidFill>
                          <a:effectLst/>
                          <a:latin typeface="+mn-lt"/>
                        </a:rPr>
                        <a:t>Mar</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2015</a:t>
                      </a:r>
                      <a:endParaRPr lang="en-ZA" sz="1600">
                        <a:solidFill>
                          <a:srgbClr val="000000"/>
                        </a:solidFill>
                        <a:effectLst/>
                        <a:latin typeface="+mn-lt"/>
                      </a:endParaRPr>
                    </a:p>
                    <a:p>
                      <a:pPr marL="0" marR="0" algn="l">
                        <a:lnSpc>
                          <a:spcPct val="115000"/>
                        </a:lnSpc>
                        <a:spcBef>
                          <a:spcPts val="0"/>
                        </a:spcBef>
                        <a:spcAft>
                          <a:spcPts val="0"/>
                        </a:spcAft>
                      </a:pPr>
                      <a:r>
                        <a:rPr lang="en-US" sz="1600">
                          <a:solidFill>
                            <a:srgbClr val="000000"/>
                          </a:solidFill>
                          <a:effectLst/>
                          <a:latin typeface="+mn-lt"/>
                        </a:rPr>
                        <a:t>Jun</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dirty="0">
                          <a:solidFill>
                            <a:srgbClr val="000000"/>
                          </a:solidFill>
                          <a:effectLst/>
                          <a:latin typeface="+mn-lt"/>
                        </a:rPr>
                        <a:t>2015 Sep</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897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a:solidFill>
                            <a:srgbClr val="000000"/>
                          </a:solidFill>
                          <a:effectLst/>
                          <a:latin typeface="+mn-lt"/>
                        </a:rPr>
                        <a:t>Capital Adequacy (Percent)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dirty="0">
                          <a:solidFill>
                            <a:srgbClr val="000000"/>
                          </a:solidFill>
                          <a:effectLst/>
                          <a:latin typeface="+mn-lt"/>
                        </a:rPr>
                        <a:t> </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ZA" sz="1600">
                        <a:solidFill>
                          <a:srgbClr val="000000"/>
                        </a:solidFill>
                        <a:effectLst/>
                        <a:latin typeface="+mn-lt"/>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ZA"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ZA"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ZA"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ZA"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897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Core Capital to Risk Weighted Assets </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13.0</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12.3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13.4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12.8</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13.1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13.0</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14.5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15.2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897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Unimpaired Capital to Risk Weighted  Assets</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20.4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21.5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19.6</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17.8</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18.7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19.3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20.1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20.5</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9487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a:solidFill>
                            <a:srgbClr val="000000"/>
                          </a:solidFill>
                          <a:effectLst/>
                          <a:latin typeface="+mn-lt"/>
                        </a:rPr>
                        <a:t>Asset Quality (Percent)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897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Non-Performing Loans to Gross  Loans</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2.0</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3.0</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3.0</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2.9</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3.1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2.9</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3.1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897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Past Due Loans to Unimpaired Capital</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25.9</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14.4</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28.4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33.7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38.7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28.4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22.2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897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Specific Provisions to Past Due Loans</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40.8</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61.0</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34.1</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27.5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24.3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34.4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43.2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38.7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564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Total Provisions to Total Loans</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2.7</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2.6</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2.3</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2.3</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2.3</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2.4</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2.4</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2.3</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bl>
          </a:graphicData>
        </a:graphic>
      </p:graphicFrame>
    </p:spTree>
    <p:extLst>
      <p:ext uri="{BB962C8B-B14F-4D97-AF65-F5344CB8AC3E}">
        <p14:creationId xmlns:p14="http://schemas.microsoft.com/office/powerpoint/2010/main" val="2624801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76200" y="990600"/>
            <a:ext cx="8991600" cy="609600"/>
          </a:xfrm>
          <a:prstGeom prst="rect">
            <a:avLst/>
          </a:prstGeom>
        </p:spPr>
        <p:style>
          <a:lnRef idx="1">
            <a:schemeClr val="dk1"/>
          </a:lnRef>
          <a:fillRef idx="2">
            <a:schemeClr val="dk1"/>
          </a:fillRef>
          <a:effectRef idx="1">
            <a:schemeClr val="dk1"/>
          </a:effectRef>
          <a:fontRef idx="minor">
            <a:schemeClr val="dk1"/>
          </a:fontRef>
        </p:style>
        <p:txBody>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b="1" kern="0" dirty="0" smtClean="0">
                <a:solidFill>
                  <a:srgbClr val="000000"/>
                </a:solidFill>
              </a:rPr>
              <a:t>Table 2 Cont’d</a:t>
            </a:r>
            <a:endParaRPr lang="en-ZA" b="1" kern="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9533513"/>
              </p:ext>
            </p:extLst>
          </p:nvPr>
        </p:nvGraphicFramePr>
        <p:xfrm>
          <a:off x="228601" y="1752601"/>
          <a:ext cx="8153400" cy="5327904"/>
        </p:xfrm>
        <a:graphic>
          <a:graphicData uri="http://schemas.openxmlformats.org/drawingml/2006/table">
            <a:tbl>
              <a:tblPr firstRow="1" firstCol="1" bandRow="1">
                <a:tableStyleId>{B301B821-A1FF-4177-AEE7-76D212191A09}</a:tableStyleId>
              </a:tblPr>
              <a:tblGrid>
                <a:gridCol w="2486534"/>
                <a:gridCol w="694665"/>
                <a:gridCol w="694665"/>
                <a:gridCol w="694665"/>
                <a:gridCol w="694665"/>
                <a:gridCol w="694665"/>
                <a:gridCol w="694665"/>
                <a:gridCol w="694665"/>
                <a:gridCol w="804211"/>
              </a:tblGrid>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dirty="0">
                          <a:solidFill>
                            <a:srgbClr val="000000"/>
                          </a:solidFill>
                          <a:effectLst/>
                          <a:latin typeface="+mn-lt"/>
                        </a:rPr>
                        <a:t>Liquidity (Percent)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dirty="0">
                          <a:solidFill>
                            <a:srgbClr val="000000"/>
                          </a:solidFill>
                          <a:effectLst/>
                          <a:latin typeface="+mn-lt"/>
                        </a:rPr>
                        <a:t> </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dirty="0">
                          <a:solidFill>
                            <a:srgbClr val="000000"/>
                          </a:solidFill>
                          <a:effectLst/>
                          <a:latin typeface="+mn-lt"/>
                        </a:rPr>
                        <a:t> </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Liquid Assets to Deposits </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22.7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20.5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15.5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13.2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14.4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20.3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21.2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25.0</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304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Liquid Assets to Total Assets</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20.5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16.7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12.4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10.5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dirty="0">
                          <a:solidFill>
                            <a:srgbClr val="000000"/>
                          </a:solidFill>
                          <a:effectLst/>
                          <a:latin typeface="+mn-lt"/>
                        </a:rPr>
                        <a:t>11.0</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16.0</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16.4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19.7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Advances to Deposits</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64.3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73.2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82.0</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81.7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GB" sz="1600">
                          <a:solidFill>
                            <a:srgbClr val="000000"/>
                          </a:solidFill>
                          <a:effectLst/>
                          <a:latin typeface="+mn-lt"/>
                        </a:rPr>
                        <a:t>87.8</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74.3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79.8</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76.4</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304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1" dirty="0">
                          <a:solidFill>
                            <a:srgbClr val="000000"/>
                          </a:solidFill>
                          <a:effectLst/>
                          <a:latin typeface="+mn-lt"/>
                        </a:rPr>
                        <a:t>Profitability/Efficiency (Percent)</a:t>
                      </a:r>
                      <a:endParaRPr lang="en-ZA" sz="1600" b="1"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dirty="0">
                          <a:solidFill>
                            <a:srgbClr val="000000"/>
                          </a:solidFill>
                          <a:effectLst/>
                          <a:latin typeface="+mn-lt"/>
                        </a:rPr>
                        <a:t> </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US" sz="1600">
                          <a:solidFill>
                            <a:srgbClr val="000000"/>
                          </a:solidFill>
                          <a:effectLst/>
                          <a:latin typeface="+mn-lt"/>
                        </a:rPr>
                        <a:t> </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ROAA</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3.3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3.2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2.9</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3.1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2.8</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3.4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ROE</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35.2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31.4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25.2</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28.1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19.5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11.8</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15.7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10.2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Net Interest Margin </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7.1</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8.3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8.2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Net Spread</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8.3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7.9</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8.2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Net Interest Income to ATA</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5.4</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6.0</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7.5</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2556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Cost to Income</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47.9</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49.9</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48.3</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54.8</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62.2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60.2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62.3</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67.7</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304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Net Income to Employee Costs* </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168.7</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152.6</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137.2</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304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Net Income Per Employee* (P’000)</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387.0</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398.2</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377.2</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a:solidFill>
                            <a:srgbClr val="000000"/>
                          </a:solidFill>
                          <a:effectLst/>
                          <a:latin typeface="+mn-lt"/>
                        </a:rPr>
                        <a:t>…</a:t>
                      </a:r>
                      <a:endParaRPr lang="en-ZA" sz="160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r h="5304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15000"/>
                        </a:lnSpc>
                        <a:spcBef>
                          <a:spcPts val="0"/>
                        </a:spcBef>
                        <a:spcAft>
                          <a:spcPts val="0"/>
                        </a:spcAft>
                      </a:pPr>
                      <a:r>
                        <a:rPr lang="en-GB" sz="1600" b="0" dirty="0">
                          <a:solidFill>
                            <a:srgbClr val="000000"/>
                          </a:solidFill>
                          <a:effectLst/>
                          <a:latin typeface="+mn-lt"/>
                        </a:rPr>
                        <a:t>Staff Costs Per Employee* (P’000)</a:t>
                      </a:r>
                      <a:endParaRPr lang="en-ZA" sz="1600" b="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229.4</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260.9</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275.0</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1600" dirty="0">
                          <a:solidFill>
                            <a:srgbClr val="000000"/>
                          </a:solidFill>
                          <a:effectLst/>
                          <a:latin typeface="+mn-lt"/>
                        </a:rPr>
                        <a: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35943" marR="35943" marT="0" marB="0"/>
                </a:tc>
              </a:tr>
            </a:tbl>
          </a:graphicData>
        </a:graphic>
      </p:graphicFrame>
    </p:spTree>
    <p:extLst>
      <p:ext uri="{BB962C8B-B14F-4D97-AF65-F5344CB8AC3E}">
        <p14:creationId xmlns:p14="http://schemas.microsoft.com/office/powerpoint/2010/main" val="177885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smtClean="0">
                <a:solidFill>
                  <a:srgbClr val="000000"/>
                </a:solidFill>
              </a:rPr>
              <a:t>conclusion</a:t>
            </a:r>
            <a:endParaRPr lang="en-ZA" sz="2400" b="1" cap="all" dirty="0">
              <a:solidFill>
                <a:srgbClr val="000000"/>
              </a:solidFill>
            </a:endParaRPr>
          </a:p>
        </p:txBody>
      </p:sp>
      <p:sp>
        <p:nvSpPr>
          <p:cNvPr id="3" name="Content Placeholder 2"/>
          <p:cNvSpPr>
            <a:spLocks noGrp="1"/>
          </p:cNvSpPr>
          <p:nvPr>
            <p:ph idx="1"/>
          </p:nvPr>
        </p:nvSpPr>
        <p:spPr>
          <a:xfrm>
            <a:off x="609600" y="1447800"/>
            <a:ext cx="8191500" cy="5410200"/>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Achievements to date:</a:t>
            </a:r>
          </a:p>
          <a:p>
            <a:pPr algn="just"/>
            <a:r>
              <a:rPr lang="en-ZA" dirty="0" smtClean="0">
                <a:solidFill>
                  <a:srgbClr val="000000"/>
                </a:solidFill>
              </a:rPr>
              <a:t>Concept </a:t>
            </a:r>
            <a:r>
              <a:rPr lang="en-ZA" dirty="0">
                <a:solidFill>
                  <a:srgbClr val="000000"/>
                </a:solidFill>
              </a:rPr>
              <a:t>Paper on Financial Stability in </a:t>
            </a:r>
            <a:r>
              <a:rPr lang="en-ZA" dirty="0" smtClean="0">
                <a:solidFill>
                  <a:srgbClr val="000000"/>
                </a:solidFill>
              </a:rPr>
              <a:t>Botswana was  produced to act as blue print on issues surrounding financial stability in the Banks.</a:t>
            </a:r>
            <a:endParaRPr lang="en-ZA" dirty="0">
              <a:solidFill>
                <a:srgbClr val="000000"/>
              </a:solidFill>
            </a:endParaRPr>
          </a:p>
          <a:p>
            <a:pPr algn="just"/>
            <a:r>
              <a:rPr lang="en-ZA" dirty="0">
                <a:solidFill>
                  <a:srgbClr val="000000"/>
                </a:solidFill>
              </a:rPr>
              <a:t>Production of requisite </a:t>
            </a:r>
            <a:r>
              <a:rPr lang="en-ZA" dirty="0" smtClean="0">
                <a:solidFill>
                  <a:srgbClr val="000000"/>
                </a:solidFill>
              </a:rPr>
              <a:t>in-house reports: </a:t>
            </a:r>
          </a:p>
          <a:p>
            <a:pPr lvl="1" algn="just"/>
            <a:r>
              <a:rPr lang="en-ZA" dirty="0" smtClean="0">
                <a:solidFill>
                  <a:srgbClr val="000000"/>
                </a:solidFill>
              </a:rPr>
              <a:t>In-house Credit Development and Assets Quality Review done Quarterly</a:t>
            </a:r>
          </a:p>
          <a:p>
            <a:pPr lvl="1" algn="just"/>
            <a:r>
              <a:rPr lang="en-ZA" dirty="0" smtClean="0">
                <a:solidFill>
                  <a:srgbClr val="000000"/>
                </a:solidFill>
              </a:rPr>
              <a:t>Financial Stability Report (Annual)</a:t>
            </a:r>
          </a:p>
          <a:p>
            <a:pPr lvl="1" algn="just"/>
            <a:r>
              <a:rPr lang="en-ZA" dirty="0" smtClean="0">
                <a:solidFill>
                  <a:srgbClr val="000000"/>
                </a:solidFill>
              </a:rPr>
              <a:t>Limited  Asset Quality Review (once-off survey of CBs)</a:t>
            </a:r>
          </a:p>
          <a:p>
            <a:pPr lvl="1" algn="just"/>
            <a:r>
              <a:rPr lang="en-ZA" dirty="0" smtClean="0">
                <a:solidFill>
                  <a:srgbClr val="000000"/>
                </a:solidFill>
              </a:rPr>
              <a:t>A Survey of Non Bank’s  Credit Facilities (once-off)</a:t>
            </a:r>
          </a:p>
          <a:p>
            <a:pPr algn="just"/>
            <a:r>
              <a:rPr lang="en-ZA" dirty="0" smtClean="0">
                <a:solidFill>
                  <a:srgbClr val="000000"/>
                </a:solidFill>
              </a:rPr>
              <a:t>Database done for to </a:t>
            </a:r>
            <a:r>
              <a:rPr lang="en-ZA" dirty="0">
                <a:solidFill>
                  <a:srgbClr val="000000"/>
                </a:solidFill>
              </a:rPr>
              <a:t>address data gaps</a:t>
            </a:r>
            <a:r>
              <a:rPr lang="en-ZA" dirty="0" smtClean="0">
                <a:solidFill>
                  <a:srgbClr val="000000"/>
                </a:solidFill>
              </a:rPr>
              <a:t>.</a:t>
            </a:r>
          </a:p>
          <a:p>
            <a:pPr algn="just"/>
            <a:r>
              <a:rPr lang="en-ZA" dirty="0" smtClean="0">
                <a:solidFill>
                  <a:srgbClr val="000000"/>
                </a:solidFill>
              </a:rPr>
              <a:t>Biannua</a:t>
            </a:r>
            <a:r>
              <a:rPr lang="en-ZA" dirty="0">
                <a:solidFill>
                  <a:srgbClr val="000000"/>
                </a:solidFill>
              </a:rPr>
              <a:t>l</a:t>
            </a:r>
            <a:r>
              <a:rPr lang="en-ZA" dirty="0" smtClean="0">
                <a:solidFill>
                  <a:srgbClr val="000000"/>
                </a:solidFill>
              </a:rPr>
              <a:t> Stress Test  of CBs.</a:t>
            </a:r>
            <a:endParaRPr lang="en-ZA" dirty="0">
              <a:solidFill>
                <a:srgbClr val="000000"/>
              </a:solidFill>
            </a:endParaRPr>
          </a:p>
          <a:p>
            <a:pPr marL="0" indent="0" algn="just">
              <a:buNone/>
            </a:pPr>
            <a:endParaRPr lang="en-ZA" b="1" dirty="0" smtClean="0">
              <a:solidFill>
                <a:srgbClr val="000000"/>
              </a:solidFill>
            </a:endParaRPr>
          </a:p>
        </p:txBody>
      </p:sp>
    </p:spTree>
    <p:extLst>
      <p:ext uri="{BB962C8B-B14F-4D97-AF65-F5344CB8AC3E}">
        <p14:creationId xmlns:p14="http://schemas.microsoft.com/office/powerpoint/2010/main" val="82238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82000" cy="457200"/>
          </a:xfrm>
        </p:spPr>
        <p:style>
          <a:lnRef idx="1">
            <a:schemeClr val="dk1"/>
          </a:lnRef>
          <a:fillRef idx="2">
            <a:schemeClr val="dk1"/>
          </a:fillRef>
          <a:effectRef idx="1">
            <a:schemeClr val="dk1"/>
          </a:effectRef>
          <a:fontRef idx="minor">
            <a:schemeClr val="dk1"/>
          </a:fontRef>
        </p:style>
        <p:txBody>
          <a:bodyPr/>
          <a:lstStyle/>
          <a:p>
            <a:pPr>
              <a:lnSpc>
                <a:spcPct val="115000"/>
              </a:lnSpc>
              <a:spcAft>
                <a:spcPts val="1000"/>
              </a:spcAft>
            </a:pPr>
            <a:r>
              <a:rPr lang="en-ZA" b="1" dirty="0" smtClean="0">
                <a:solidFill>
                  <a:srgbClr val="000000"/>
                </a:solidFill>
                <a:latin typeface="Calibri"/>
                <a:ea typeface="Calibri"/>
                <a:cs typeface="Times New Roman"/>
              </a:rPr>
              <a:t/>
            </a:r>
            <a:br>
              <a:rPr lang="en-ZA" b="1" dirty="0" smtClean="0">
                <a:solidFill>
                  <a:srgbClr val="000000"/>
                </a:solidFill>
                <a:latin typeface="Calibri"/>
                <a:ea typeface="Calibri"/>
                <a:cs typeface="Times New Roman"/>
              </a:rPr>
            </a:br>
            <a:r>
              <a:rPr lang="en-ZA" b="1" dirty="0" smtClean="0">
                <a:solidFill>
                  <a:srgbClr val="000000"/>
                </a:solidFill>
                <a:latin typeface="Calibri"/>
                <a:ea typeface="Calibri"/>
                <a:cs typeface="Times New Roman"/>
              </a:rPr>
              <a:t>OUTLINE</a:t>
            </a:r>
            <a:r>
              <a:rPr lang="en-ZA" sz="3200" dirty="0">
                <a:solidFill>
                  <a:srgbClr val="000000"/>
                </a:solidFill>
                <a:latin typeface="Calibri"/>
                <a:ea typeface="Calibri"/>
                <a:cs typeface="Times New Roman"/>
              </a:rPr>
              <a:t/>
            </a:r>
            <a:br>
              <a:rPr lang="en-ZA" sz="3200" dirty="0">
                <a:solidFill>
                  <a:srgbClr val="000000"/>
                </a:solidFill>
                <a:latin typeface="Calibri"/>
                <a:ea typeface="Calibri"/>
                <a:cs typeface="Times New Roman"/>
              </a:rPr>
            </a:br>
            <a:endParaRPr lang="en-ZA" dirty="0">
              <a:solidFill>
                <a:srgbClr val="000000"/>
              </a:solidFill>
            </a:endParaRPr>
          </a:p>
        </p:txBody>
      </p:sp>
      <p:sp>
        <p:nvSpPr>
          <p:cNvPr id="3" name="Content Placeholder 2"/>
          <p:cNvSpPr>
            <a:spLocks noGrp="1"/>
          </p:cNvSpPr>
          <p:nvPr>
            <p:ph idx="1"/>
          </p:nvPr>
        </p:nvSpPr>
        <p:spPr>
          <a:xfrm>
            <a:off x="685800" y="1371600"/>
            <a:ext cx="7696200" cy="5410200"/>
          </a:xfrm>
        </p:spPr>
        <p:style>
          <a:lnRef idx="2">
            <a:schemeClr val="accent1"/>
          </a:lnRef>
          <a:fillRef idx="1">
            <a:schemeClr val="lt1"/>
          </a:fillRef>
          <a:effectRef idx="0">
            <a:schemeClr val="accent1"/>
          </a:effectRef>
          <a:fontRef idx="minor">
            <a:schemeClr val="dk1"/>
          </a:fontRef>
        </p:style>
        <p:txBody>
          <a:bodyPr/>
          <a:lstStyle/>
          <a:p>
            <a:pPr marL="0" indent="0">
              <a:lnSpc>
                <a:spcPct val="115000"/>
              </a:lnSpc>
              <a:spcAft>
                <a:spcPts val="0"/>
              </a:spcAft>
              <a:buNone/>
            </a:pPr>
            <a:r>
              <a:rPr lang="en-ZA" sz="2200" b="1" cap="all" dirty="0" smtClean="0">
                <a:solidFill>
                  <a:srgbClr val="000000"/>
                </a:solidFill>
                <a:latin typeface="Calibri"/>
                <a:ea typeface="Calibri"/>
                <a:cs typeface="Times New Roman"/>
              </a:rPr>
              <a:t>Introduction </a:t>
            </a:r>
            <a:endParaRPr lang="en-ZA" sz="2200" cap="all" dirty="0" smtClean="0">
              <a:solidFill>
                <a:srgbClr val="000000"/>
              </a:solidFill>
              <a:latin typeface="Calibri"/>
              <a:ea typeface="Calibri"/>
              <a:cs typeface="Times New Roman"/>
            </a:endParaRPr>
          </a:p>
          <a:p>
            <a:pPr marL="457200" indent="-457200">
              <a:lnSpc>
                <a:spcPct val="115000"/>
              </a:lnSpc>
              <a:spcAft>
                <a:spcPts val="0"/>
              </a:spcAft>
              <a:buFont typeface="+mj-lt"/>
              <a:buAutoNum type="arabicPeriod"/>
            </a:pPr>
            <a:r>
              <a:rPr lang="en-ZA" sz="2200" b="1" dirty="0" smtClean="0">
                <a:solidFill>
                  <a:srgbClr val="000000"/>
                </a:solidFill>
                <a:latin typeface="Calibri"/>
                <a:ea typeface="Calibri"/>
                <a:cs typeface="Times New Roman"/>
              </a:rPr>
              <a:t>The Advent of Financial Stability</a:t>
            </a:r>
          </a:p>
          <a:p>
            <a:pPr lvl="1" algn="just">
              <a:lnSpc>
                <a:spcPct val="115000"/>
              </a:lnSpc>
              <a:spcAft>
                <a:spcPts val="0"/>
              </a:spcAft>
              <a:buFont typeface="Arial" panose="020B0604020202020204" pitchFamily="34" charset="0"/>
              <a:buChar char="•"/>
            </a:pPr>
            <a:r>
              <a:rPr lang="en-ZA" sz="2200" dirty="0" smtClean="0">
                <a:solidFill>
                  <a:srgbClr val="000000"/>
                </a:solidFill>
                <a:latin typeface="Calibri"/>
                <a:ea typeface="Calibri"/>
                <a:cs typeface="Times New Roman"/>
              </a:rPr>
              <a:t>Establishment of FSD in Bank</a:t>
            </a:r>
          </a:p>
          <a:p>
            <a:pPr marL="0" lvl="0" indent="0">
              <a:lnSpc>
                <a:spcPct val="115000"/>
              </a:lnSpc>
              <a:spcAft>
                <a:spcPts val="0"/>
              </a:spcAft>
              <a:buNone/>
            </a:pPr>
            <a:r>
              <a:rPr lang="en-ZA" sz="2200" b="1" cap="all" dirty="0" smtClean="0">
                <a:solidFill>
                  <a:srgbClr val="000000"/>
                </a:solidFill>
                <a:latin typeface="Calibri"/>
                <a:ea typeface="Calibri"/>
                <a:cs typeface="Times New Roman"/>
              </a:rPr>
              <a:t>The Bank’s Experience with Financial Stability</a:t>
            </a:r>
            <a:endParaRPr lang="en-ZA" sz="2200" cap="all" dirty="0" smtClean="0">
              <a:solidFill>
                <a:srgbClr val="000000"/>
              </a:solidFill>
              <a:latin typeface="Calibri"/>
              <a:ea typeface="Calibri"/>
              <a:cs typeface="Times New Roman"/>
            </a:endParaRPr>
          </a:p>
          <a:p>
            <a:pPr marL="457200" indent="-457200" algn="just">
              <a:lnSpc>
                <a:spcPct val="115000"/>
              </a:lnSpc>
              <a:spcAft>
                <a:spcPts val="0"/>
              </a:spcAft>
              <a:buFont typeface="+mj-lt"/>
              <a:buAutoNum type="arabicPeriod"/>
            </a:pPr>
            <a:r>
              <a:rPr lang="en-ZA" sz="2200" b="1" dirty="0" smtClean="0">
                <a:solidFill>
                  <a:srgbClr val="000000"/>
                </a:solidFill>
                <a:latin typeface="Calibri"/>
                <a:ea typeface="Calibri"/>
                <a:cs typeface="Times New Roman"/>
              </a:rPr>
              <a:t>Financial Stability Function in the Bank</a:t>
            </a:r>
          </a:p>
          <a:p>
            <a:pPr lvl="1" indent="-342900" algn="just">
              <a:lnSpc>
                <a:spcPct val="115000"/>
              </a:lnSpc>
              <a:spcAft>
                <a:spcPts val="0"/>
              </a:spcAft>
              <a:buFont typeface="Arial" panose="020B0604020202020204" pitchFamily="34" charset="0"/>
              <a:buChar char="•"/>
            </a:pPr>
            <a:r>
              <a:rPr lang="en-ZA" sz="2200" dirty="0" smtClean="0">
                <a:solidFill>
                  <a:srgbClr val="000000"/>
                </a:solidFill>
                <a:latin typeface="Calibri"/>
                <a:ea typeface="Calibri"/>
                <a:cs typeface="Times New Roman"/>
              </a:rPr>
              <a:t>Bank of Botswana and Financial Stability Mandate</a:t>
            </a:r>
          </a:p>
          <a:p>
            <a:pPr lvl="1" indent="-342900" algn="just">
              <a:lnSpc>
                <a:spcPct val="115000"/>
              </a:lnSpc>
              <a:spcAft>
                <a:spcPts val="0"/>
              </a:spcAft>
              <a:buFont typeface="Arial" panose="020B0604020202020204" pitchFamily="34" charset="0"/>
              <a:buChar char="•"/>
            </a:pPr>
            <a:r>
              <a:rPr lang="en-ZA" sz="2200" dirty="0" smtClean="0">
                <a:solidFill>
                  <a:srgbClr val="000000"/>
                </a:solidFill>
                <a:latin typeface="Calibri"/>
                <a:ea typeface="Calibri"/>
                <a:cs typeface="Times New Roman"/>
              </a:rPr>
              <a:t>Conceptualising Financial Stability</a:t>
            </a:r>
          </a:p>
          <a:p>
            <a:pPr marL="457200" lvl="0" indent="-457200" algn="just">
              <a:lnSpc>
                <a:spcPct val="115000"/>
              </a:lnSpc>
              <a:spcAft>
                <a:spcPts val="0"/>
              </a:spcAft>
              <a:buFont typeface="+mj-lt"/>
              <a:buAutoNum type="arabicPeriod"/>
            </a:pPr>
            <a:r>
              <a:rPr lang="en-ZA" sz="2200" b="1" dirty="0" smtClean="0">
                <a:solidFill>
                  <a:srgbClr val="000000"/>
                </a:solidFill>
                <a:latin typeface="Calibri"/>
                <a:ea typeface="Calibri"/>
                <a:cs typeface="Times New Roman"/>
              </a:rPr>
              <a:t>Challenges Faced</a:t>
            </a:r>
          </a:p>
          <a:p>
            <a:pPr lvl="1" algn="just">
              <a:lnSpc>
                <a:spcPct val="115000"/>
              </a:lnSpc>
              <a:spcAft>
                <a:spcPts val="0"/>
              </a:spcAft>
              <a:buFont typeface="Arial" panose="020B0604020202020204" pitchFamily="34" charset="0"/>
              <a:buChar char="•"/>
            </a:pPr>
            <a:r>
              <a:rPr lang="en-ZA" sz="2200" dirty="0" smtClean="0">
                <a:solidFill>
                  <a:srgbClr val="000000"/>
                </a:solidFill>
                <a:latin typeface="Calibri"/>
                <a:ea typeface="Calibri"/>
                <a:cs typeface="Times New Roman"/>
              </a:rPr>
              <a:t>Data and Concepts</a:t>
            </a:r>
          </a:p>
          <a:p>
            <a:pPr lvl="1" algn="just">
              <a:lnSpc>
                <a:spcPct val="115000"/>
              </a:lnSpc>
              <a:spcAft>
                <a:spcPts val="0"/>
              </a:spcAft>
              <a:buFont typeface="Arial" panose="020B0604020202020204" pitchFamily="34" charset="0"/>
              <a:buChar char="•"/>
            </a:pPr>
            <a:r>
              <a:rPr lang="en-ZA" sz="2200" dirty="0" smtClean="0">
                <a:solidFill>
                  <a:srgbClr val="000000"/>
                </a:solidFill>
                <a:latin typeface="Calibri"/>
                <a:ea typeface="Calibri"/>
                <a:cs typeface="Times New Roman"/>
              </a:rPr>
              <a:t>Operational Challenges</a:t>
            </a:r>
          </a:p>
          <a:p>
            <a:pPr lvl="1" algn="just">
              <a:lnSpc>
                <a:spcPct val="115000"/>
              </a:lnSpc>
              <a:spcAft>
                <a:spcPts val="0"/>
              </a:spcAft>
              <a:buFont typeface="Arial" panose="020B0604020202020204" pitchFamily="34" charset="0"/>
              <a:buChar char="•"/>
            </a:pPr>
            <a:r>
              <a:rPr lang="en-ZA" sz="2200" dirty="0" smtClean="0">
                <a:solidFill>
                  <a:srgbClr val="000000"/>
                </a:solidFill>
                <a:latin typeface="Calibri"/>
                <a:ea typeface="Calibri"/>
                <a:cs typeface="Times New Roman"/>
              </a:rPr>
              <a:t>Emergent Systemic Risks</a:t>
            </a:r>
          </a:p>
          <a:p>
            <a:pPr marL="0" lvl="0" indent="0">
              <a:lnSpc>
                <a:spcPct val="115000"/>
              </a:lnSpc>
              <a:spcAft>
                <a:spcPts val="0"/>
              </a:spcAft>
              <a:buNone/>
            </a:pPr>
            <a:r>
              <a:rPr lang="en-ZA" sz="2200" b="1" cap="all" dirty="0" smtClean="0">
                <a:solidFill>
                  <a:srgbClr val="000000"/>
                </a:solidFill>
                <a:latin typeface="Calibri"/>
                <a:ea typeface="Calibri"/>
                <a:cs typeface="Times New Roman"/>
              </a:rPr>
              <a:t>conclusions</a:t>
            </a:r>
            <a:endParaRPr lang="en-ZA" sz="2200" cap="all" dirty="0">
              <a:solidFill>
                <a:srgbClr val="000000"/>
              </a:solidFill>
              <a:latin typeface="Calibri"/>
              <a:ea typeface="Calibri"/>
              <a:cs typeface="Times New Roman"/>
            </a:endParaRPr>
          </a:p>
          <a:p>
            <a:pPr marL="0" lvl="0" indent="0" algn="just">
              <a:lnSpc>
                <a:spcPct val="115000"/>
              </a:lnSpc>
              <a:spcAft>
                <a:spcPts val="0"/>
              </a:spcAft>
              <a:buNone/>
            </a:pPr>
            <a:endParaRPr lang="en-ZA" sz="1800" b="1" dirty="0">
              <a:solidFill>
                <a:srgbClr val="000000"/>
              </a:solidFill>
              <a:latin typeface="Calibri"/>
              <a:ea typeface="Calibri"/>
              <a:cs typeface="Times New Roman"/>
            </a:endParaRPr>
          </a:p>
          <a:p>
            <a:pPr lvl="1" indent="-342900" algn="just">
              <a:lnSpc>
                <a:spcPct val="115000"/>
              </a:lnSpc>
              <a:spcAft>
                <a:spcPts val="0"/>
              </a:spcAft>
              <a:buFont typeface="Arial" panose="020B0604020202020204" pitchFamily="34" charset="0"/>
              <a:buChar char="•"/>
            </a:pPr>
            <a:endParaRPr lang="en-ZA" dirty="0" smtClean="0">
              <a:solidFill>
                <a:srgbClr val="000000"/>
              </a:solidFill>
              <a:latin typeface="Calibri"/>
              <a:ea typeface="Calibri"/>
              <a:cs typeface="Times New Roman"/>
            </a:endParaRPr>
          </a:p>
        </p:txBody>
      </p:sp>
    </p:spTree>
    <p:extLst>
      <p:ext uri="{BB962C8B-B14F-4D97-AF65-F5344CB8AC3E}">
        <p14:creationId xmlns:p14="http://schemas.microsoft.com/office/powerpoint/2010/main" val="3711505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Thank you.</a:t>
            </a:r>
          </a:p>
        </p:txBody>
      </p:sp>
      <p:pic>
        <p:nvPicPr>
          <p:cNvPr id="4099" name="Picture 3" descr="C:\Users\latlhangp\Pictures\shutterstock_26777510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060323"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253342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458200" cy="533400"/>
          </a:xfrm>
        </p:spPr>
        <p:style>
          <a:lnRef idx="1">
            <a:schemeClr val="dk1"/>
          </a:lnRef>
          <a:fillRef idx="2">
            <a:schemeClr val="dk1"/>
          </a:fillRef>
          <a:effectRef idx="1">
            <a:schemeClr val="dk1"/>
          </a:effectRef>
          <a:fontRef idx="minor">
            <a:schemeClr val="dk1"/>
          </a:fontRef>
        </p:style>
        <p:txBody>
          <a:bodyPr/>
          <a:lstStyle/>
          <a:p>
            <a:r>
              <a:rPr lang="en-ZA" sz="2400" b="1" cap="all" dirty="0" smtClean="0">
                <a:solidFill>
                  <a:srgbClr val="000000"/>
                </a:solidFill>
              </a:rPr>
              <a:t>Introduction</a:t>
            </a:r>
            <a:endParaRPr lang="en-ZA" sz="2400" b="1" cap="all" dirty="0">
              <a:solidFill>
                <a:srgbClr val="000000"/>
              </a:solidFill>
            </a:endParaRPr>
          </a:p>
        </p:txBody>
      </p:sp>
      <p:sp>
        <p:nvSpPr>
          <p:cNvPr id="3" name="Content Placeholder 2"/>
          <p:cNvSpPr>
            <a:spLocks noGrp="1"/>
          </p:cNvSpPr>
          <p:nvPr>
            <p:ph idx="1"/>
          </p:nvPr>
        </p:nvSpPr>
        <p:spPr>
          <a:xfrm>
            <a:off x="685800" y="1828800"/>
            <a:ext cx="7848600" cy="4495799"/>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Establishment of FSD in BoB</a:t>
            </a:r>
          </a:p>
          <a:p>
            <a:pPr algn="just"/>
            <a:r>
              <a:rPr lang="en-ZA" dirty="0" smtClean="0">
                <a:solidFill>
                  <a:srgbClr val="000000"/>
                </a:solidFill>
              </a:rPr>
              <a:t>The global financial crisis (2007) exposed analytical shortcomings of the existing policy frameworks to detect or prevent the build up of systemic financial risks arising from, in the specific case, asset price bubbles.</a:t>
            </a:r>
          </a:p>
          <a:p>
            <a:pPr algn="just"/>
            <a:r>
              <a:rPr lang="en-ZA" dirty="0" smtClean="0">
                <a:solidFill>
                  <a:srgbClr val="000000"/>
                </a:solidFill>
              </a:rPr>
              <a:t>Regulatory agencies such as central banks and non-bank regulatory authorities focused solely on their institution-specific mandates which mostly excluded the broader macro-prudential sphere.</a:t>
            </a:r>
            <a:endParaRPr lang="en-ZA" dirty="0">
              <a:solidFill>
                <a:srgbClr val="000000"/>
              </a:solidFill>
            </a:endParaRPr>
          </a:p>
        </p:txBody>
      </p:sp>
      <p:sp>
        <p:nvSpPr>
          <p:cNvPr id="4" name="Title 1"/>
          <p:cNvSpPr txBox="1">
            <a:spLocks/>
          </p:cNvSpPr>
          <p:nvPr/>
        </p:nvSpPr>
        <p:spPr bwMode="auto">
          <a:xfrm>
            <a:off x="762000" y="1434193"/>
            <a:ext cx="7696200" cy="342900"/>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600" b="1" kern="0" dirty="0" smtClean="0">
                <a:solidFill>
                  <a:srgbClr val="000000"/>
                </a:solidFill>
              </a:rPr>
              <a:t>1.	The Advent of Financial Stability</a:t>
            </a:r>
            <a:endParaRPr lang="en-ZA" sz="2600" b="1" kern="0" dirty="0">
              <a:solidFill>
                <a:srgbClr val="000000"/>
              </a:solidFill>
            </a:endParaRPr>
          </a:p>
        </p:txBody>
      </p:sp>
    </p:spTree>
    <p:extLst>
      <p:ext uri="{BB962C8B-B14F-4D97-AF65-F5344CB8AC3E}">
        <p14:creationId xmlns:p14="http://schemas.microsoft.com/office/powerpoint/2010/main" val="425083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458200" cy="457200"/>
          </a:xfrm>
        </p:spPr>
        <p:style>
          <a:lnRef idx="1">
            <a:schemeClr val="dk1"/>
          </a:lnRef>
          <a:fillRef idx="2">
            <a:schemeClr val="dk1"/>
          </a:fillRef>
          <a:effectRef idx="1">
            <a:schemeClr val="dk1"/>
          </a:effectRef>
          <a:fontRef idx="minor">
            <a:schemeClr val="dk1"/>
          </a:fontRef>
        </p:style>
        <p:txBody>
          <a:bodyPr/>
          <a:lstStyle/>
          <a:p>
            <a:r>
              <a:rPr lang="en-ZA" sz="2400" b="1" cap="all" dirty="0" smtClean="0">
                <a:solidFill>
                  <a:srgbClr val="000000"/>
                </a:solidFill>
              </a:rPr>
              <a:t>Introduction</a:t>
            </a:r>
            <a:endParaRPr lang="en-ZA" sz="2400" b="1" cap="all" dirty="0">
              <a:solidFill>
                <a:srgbClr val="000000"/>
              </a:solidFill>
            </a:endParaRPr>
          </a:p>
        </p:txBody>
      </p:sp>
      <p:sp>
        <p:nvSpPr>
          <p:cNvPr id="3" name="Content Placeholder 2"/>
          <p:cNvSpPr>
            <a:spLocks noGrp="1"/>
          </p:cNvSpPr>
          <p:nvPr>
            <p:ph idx="1"/>
          </p:nvPr>
        </p:nvSpPr>
        <p:spPr>
          <a:xfrm>
            <a:off x="685800" y="1676400"/>
            <a:ext cx="7848600" cy="4724400"/>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Establishment of FSD in BoB</a:t>
            </a:r>
          </a:p>
          <a:p>
            <a:pPr algn="just"/>
            <a:r>
              <a:rPr lang="en-ZA" dirty="0">
                <a:solidFill>
                  <a:srgbClr val="000000"/>
                </a:solidFill>
              </a:rPr>
              <a:t>The </a:t>
            </a:r>
            <a:r>
              <a:rPr lang="en-ZA" dirty="0" smtClean="0">
                <a:solidFill>
                  <a:srgbClr val="000000"/>
                </a:solidFill>
              </a:rPr>
              <a:t>crisis brought consensus </a:t>
            </a:r>
            <a:r>
              <a:rPr lang="en-ZA" dirty="0">
                <a:solidFill>
                  <a:srgbClr val="000000"/>
                </a:solidFill>
              </a:rPr>
              <a:t>among policymakers and economic researchers that there was need for  a </a:t>
            </a:r>
            <a:r>
              <a:rPr lang="en-ZA" dirty="0" smtClean="0">
                <a:solidFill>
                  <a:srgbClr val="000000"/>
                </a:solidFill>
              </a:rPr>
              <a:t>system-wide </a:t>
            </a:r>
            <a:r>
              <a:rPr lang="en-ZA" dirty="0">
                <a:solidFill>
                  <a:srgbClr val="000000"/>
                </a:solidFill>
              </a:rPr>
              <a:t>perspective and approach to economic </a:t>
            </a:r>
            <a:r>
              <a:rPr lang="en-ZA" dirty="0" smtClean="0">
                <a:solidFill>
                  <a:srgbClr val="000000"/>
                </a:solidFill>
              </a:rPr>
              <a:t>stability.</a:t>
            </a:r>
            <a:endParaRPr lang="en-ZA" dirty="0">
              <a:solidFill>
                <a:srgbClr val="000000"/>
              </a:solidFill>
            </a:endParaRPr>
          </a:p>
          <a:p>
            <a:pPr algn="just"/>
            <a:r>
              <a:rPr lang="en-ZA" dirty="0" smtClean="0">
                <a:solidFill>
                  <a:srgbClr val="000000"/>
                </a:solidFill>
              </a:rPr>
              <a:t>Such a perspective necessitates multi-agency coordination and approach </a:t>
            </a:r>
            <a:r>
              <a:rPr lang="en-ZA" dirty="0">
                <a:solidFill>
                  <a:srgbClr val="000000"/>
                </a:solidFill>
              </a:rPr>
              <a:t>between all supervisors </a:t>
            </a:r>
            <a:r>
              <a:rPr lang="en-ZA" dirty="0" smtClean="0">
                <a:solidFill>
                  <a:srgbClr val="000000"/>
                </a:solidFill>
              </a:rPr>
              <a:t>in </a:t>
            </a:r>
            <a:r>
              <a:rPr lang="en-ZA" dirty="0">
                <a:solidFill>
                  <a:srgbClr val="000000"/>
                </a:solidFill>
              </a:rPr>
              <a:t>the area of crisis management and </a:t>
            </a:r>
            <a:r>
              <a:rPr lang="en-ZA" dirty="0" smtClean="0">
                <a:solidFill>
                  <a:srgbClr val="000000"/>
                </a:solidFill>
              </a:rPr>
              <a:t>resolution.</a:t>
            </a:r>
          </a:p>
          <a:p>
            <a:pPr algn="just"/>
            <a:r>
              <a:rPr lang="en-ZA" dirty="0" smtClean="0">
                <a:solidFill>
                  <a:srgbClr val="000000"/>
                </a:solidFill>
              </a:rPr>
              <a:t>Bank of Botswana, like its counterparts across the world, was alive to these facts, hence set out to do spade work to establish FS function.</a:t>
            </a:r>
            <a:endParaRPr lang="en-ZA" dirty="0">
              <a:solidFill>
                <a:srgbClr val="000000"/>
              </a:solidFill>
            </a:endParaRPr>
          </a:p>
        </p:txBody>
      </p:sp>
      <p:sp>
        <p:nvSpPr>
          <p:cNvPr id="4" name="Title 1"/>
          <p:cNvSpPr txBox="1">
            <a:spLocks/>
          </p:cNvSpPr>
          <p:nvPr/>
        </p:nvSpPr>
        <p:spPr bwMode="auto">
          <a:xfrm>
            <a:off x="685800" y="1295400"/>
            <a:ext cx="7848600" cy="342900"/>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600" b="1" kern="0" dirty="0" smtClean="0">
                <a:solidFill>
                  <a:srgbClr val="000000"/>
                </a:solidFill>
              </a:rPr>
              <a:t>1.	The Advent of Financial Stability </a:t>
            </a:r>
            <a:r>
              <a:rPr lang="en-ZA" sz="2600" kern="0" dirty="0" smtClean="0">
                <a:solidFill>
                  <a:srgbClr val="000000"/>
                </a:solidFill>
              </a:rPr>
              <a:t>c</a:t>
            </a:r>
            <a:r>
              <a:rPr lang="en-ZA" sz="2600" b="1" kern="0" dirty="0" smtClean="0">
                <a:solidFill>
                  <a:srgbClr val="000000"/>
                </a:solidFill>
              </a:rPr>
              <a:t>ont’d</a:t>
            </a:r>
            <a:endParaRPr lang="en-ZA" sz="2600" b="1" kern="0" dirty="0">
              <a:solidFill>
                <a:srgbClr val="000000"/>
              </a:solidFill>
            </a:endParaRPr>
          </a:p>
        </p:txBody>
      </p:sp>
    </p:spTree>
    <p:extLst>
      <p:ext uri="{BB962C8B-B14F-4D97-AF65-F5344CB8AC3E}">
        <p14:creationId xmlns:p14="http://schemas.microsoft.com/office/powerpoint/2010/main" val="3087765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458200" cy="457200"/>
          </a:xfrm>
        </p:spPr>
        <p:style>
          <a:lnRef idx="1">
            <a:schemeClr val="dk1"/>
          </a:lnRef>
          <a:fillRef idx="2">
            <a:schemeClr val="dk1"/>
          </a:fillRef>
          <a:effectRef idx="1">
            <a:schemeClr val="dk1"/>
          </a:effectRef>
          <a:fontRef idx="minor">
            <a:schemeClr val="dk1"/>
          </a:fontRef>
        </p:style>
        <p:txBody>
          <a:bodyPr/>
          <a:lstStyle/>
          <a:p>
            <a:r>
              <a:rPr lang="en-ZA" sz="2400" b="1" cap="all" dirty="0" smtClean="0">
                <a:solidFill>
                  <a:srgbClr val="000000"/>
                </a:solidFill>
              </a:rPr>
              <a:t>Introduction</a:t>
            </a:r>
            <a:endParaRPr lang="en-ZA" sz="2400" b="1" cap="all" dirty="0">
              <a:solidFill>
                <a:srgbClr val="000000"/>
              </a:solidFill>
            </a:endParaRPr>
          </a:p>
        </p:txBody>
      </p:sp>
      <p:sp>
        <p:nvSpPr>
          <p:cNvPr id="3" name="Content Placeholder 2"/>
          <p:cNvSpPr>
            <a:spLocks noGrp="1"/>
          </p:cNvSpPr>
          <p:nvPr>
            <p:ph idx="1"/>
          </p:nvPr>
        </p:nvSpPr>
        <p:spPr>
          <a:xfrm>
            <a:off x="685800" y="1676400"/>
            <a:ext cx="7848600" cy="4876800"/>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Establishment of FSD in BoB</a:t>
            </a:r>
          </a:p>
          <a:p>
            <a:pPr algn="just"/>
            <a:r>
              <a:rPr lang="en-ZA" dirty="0" smtClean="0">
                <a:solidFill>
                  <a:srgbClr val="000000"/>
                </a:solidFill>
              </a:rPr>
              <a:t>With Assistance of IMF TA the Bank set up a program for enhancing financial stability framework.</a:t>
            </a:r>
          </a:p>
          <a:p>
            <a:pPr algn="just"/>
            <a:r>
              <a:rPr lang="en-ZA" dirty="0" smtClean="0">
                <a:solidFill>
                  <a:srgbClr val="000000"/>
                </a:solidFill>
              </a:rPr>
              <a:t>This included an Action Plan which, among others, saw to the establishment of a standalone Financial Stability Division (FSD) in July 2010.</a:t>
            </a:r>
          </a:p>
          <a:p>
            <a:pPr algn="just"/>
            <a:r>
              <a:rPr lang="en-ZA" dirty="0" smtClean="0">
                <a:solidFill>
                  <a:srgbClr val="000000"/>
                </a:solidFill>
              </a:rPr>
              <a:t>The Division became operational in August 2013 and had 5 staff members drawn from Research (Economist) and Banking Supervision (Regulators) plus one support staff (secretary).</a:t>
            </a:r>
          </a:p>
          <a:p>
            <a:pPr algn="just"/>
            <a:r>
              <a:rPr lang="en-ZA" dirty="0" smtClean="0">
                <a:solidFill>
                  <a:srgbClr val="000000"/>
                </a:solidFill>
              </a:rPr>
              <a:t>In November 2014 the division merged with the Research Department to became MFSD </a:t>
            </a:r>
            <a:r>
              <a:rPr lang="en-ZA" dirty="0">
                <a:solidFill>
                  <a:srgbClr val="000000"/>
                </a:solidFill>
              </a:rPr>
              <a:t>(</a:t>
            </a:r>
            <a:r>
              <a:rPr lang="en-ZA" dirty="0" smtClean="0">
                <a:solidFill>
                  <a:srgbClr val="000000"/>
                </a:solidFill>
              </a:rPr>
              <a:t>later RSFD).</a:t>
            </a:r>
            <a:endParaRPr lang="en-ZA" dirty="0">
              <a:solidFill>
                <a:srgbClr val="000000"/>
              </a:solidFill>
            </a:endParaRPr>
          </a:p>
        </p:txBody>
      </p:sp>
      <p:sp>
        <p:nvSpPr>
          <p:cNvPr id="4" name="Title 1"/>
          <p:cNvSpPr txBox="1">
            <a:spLocks/>
          </p:cNvSpPr>
          <p:nvPr/>
        </p:nvSpPr>
        <p:spPr bwMode="auto">
          <a:xfrm>
            <a:off x="650033" y="1295400"/>
            <a:ext cx="7848600" cy="342900"/>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600" b="1" kern="0" dirty="0" smtClean="0">
                <a:solidFill>
                  <a:srgbClr val="000000"/>
                </a:solidFill>
              </a:rPr>
              <a:t>1.	The Advent of Financial Stability </a:t>
            </a:r>
            <a:r>
              <a:rPr lang="en-ZA" sz="2600" kern="0" dirty="0" smtClean="0">
                <a:solidFill>
                  <a:srgbClr val="000000"/>
                </a:solidFill>
              </a:rPr>
              <a:t>c</a:t>
            </a:r>
            <a:r>
              <a:rPr lang="en-ZA" sz="2600" b="1" kern="0" dirty="0" smtClean="0">
                <a:solidFill>
                  <a:srgbClr val="000000"/>
                </a:solidFill>
              </a:rPr>
              <a:t>ont’d</a:t>
            </a:r>
            <a:endParaRPr lang="en-ZA" sz="2600" b="1" kern="0" dirty="0">
              <a:solidFill>
                <a:srgbClr val="000000"/>
              </a:solidFill>
            </a:endParaRPr>
          </a:p>
        </p:txBody>
      </p:sp>
    </p:spTree>
    <p:extLst>
      <p:ext uri="{BB962C8B-B14F-4D97-AF65-F5344CB8AC3E}">
        <p14:creationId xmlns:p14="http://schemas.microsoft.com/office/powerpoint/2010/main" val="420039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9407"/>
            <a:ext cx="8534400" cy="519793"/>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64502" y="1600200"/>
            <a:ext cx="8229600" cy="47119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BoB and Financial Stability Mandate</a:t>
            </a:r>
          </a:p>
          <a:p>
            <a:pPr algn="just"/>
            <a:r>
              <a:rPr lang="en-ZA" dirty="0" smtClean="0">
                <a:solidFill>
                  <a:srgbClr val="000000"/>
                </a:solidFill>
              </a:rPr>
              <a:t>Unlike many of its counterparts who, when taking over the function of financial stability, had to seek new legal mandate BOB Act gives the Bank locus-</a:t>
            </a:r>
            <a:r>
              <a:rPr lang="en-ZA" dirty="0" err="1" smtClean="0">
                <a:solidFill>
                  <a:srgbClr val="000000"/>
                </a:solidFill>
              </a:rPr>
              <a:t>standi</a:t>
            </a:r>
            <a:r>
              <a:rPr lang="en-ZA" dirty="0" smtClean="0">
                <a:solidFill>
                  <a:srgbClr val="000000"/>
                </a:solidFill>
              </a:rPr>
              <a:t>.</a:t>
            </a:r>
          </a:p>
          <a:p>
            <a:pPr algn="just"/>
            <a:r>
              <a:rPr lang="en-ZA" dirty="0">
                <a:solidFill>
                  <a:srgbClr val="000000"/>
                </a:solidFill>
              </a:rPr>
              <a:t>BOB Act (Cap. 55:01); Section </a:t>
            </a:r>
            <a:r>
              <a:rPr lang="en-ZA" dirty="0" smtClean="0">
                <a:solidFill>
                  <a:srgbClr val="000000"/>
                </a:solidFill>
              </a:rPr>
              <a:t>4 States that </a:t>
            </a:r>
            <a:r>
              <a:rPr lang="en-ZA" dirty="0">
                <a:solidFill>
                  <a:srgbClr val="000000"/>
                </a:solidFill>
              </a:rPr>
              <a:t>:- ‘principal objectives of the Bank shall be …to promote and maintain monetary stability, an efficient payments mechanism and the liquidity, solvency, and proper  functioning of a soundly based monetary, credit and financial system in </a:t>
            </a:r>
            <a:r>
              <a:rPr lang="en-ZA" dirty="0" smtClean="0">
                <a:solidFill>
                  <a:srgbClr val="000000"/>
                </a:solidFill>
              </a:rPr>
              <a:t>Botswana… ’and ‘to </a:t>
            </a:r>
            <a:r>
              <a:rPr lang="en-ZA" dirty="0">
                <a:solidFill>
                  <a:srgbClr val="000000"/>
                </a:solidFill>
              </a:rPr>
              <a:t>foster monetary, credit and financial conditions conducive to the orderly …economic development in </a:t>
            </a:r>
            <a:r>
              <a:rPr lang="en-ZA" dirty="0" smtClean="0">
                <a:solidFill>
                  <a:srgbClr val="000000"/>
                </a:solidFill>
              </a:rPr>
              <a:t>Botswana.’</a:t>
            </a:r>
          </a:p>
        </p:txBody>
      </p:sp>
      <p:sp>
        <p:nvSpPr>
          <p:cNvPr id="4" name="Title 1"/>
          <p:cNvSpPr txBox="1">
            <a:spLocks/>
          </p:cNvSpPr>
          <p:nvPr/>
        </p:nvSpPr>
        <p:spPr bwMode="auto">
          <a:xfrm>
            <a:off x="567612" y="1219200"/>
            <a:ext cx="8229600" cy="348340"/>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endParaRPr lang="en-ZA" sz="2400" b="1" kern="0" dirty="0" smtClean="0">
              <a:solidFill>
                <a:srgbClr val="000000"/>
              </a:solidFill>
            </a:endParaRPr>
          </a:p>
          <a:p>
            <a:r>
              <a:rPr lang="en-ZA" sz="2400" b="1" kern="0" dirty="0" smtClean="0">
                <a:solidFill>
                  <a:srgbClr val="000000"/>
                </a:solidFill>
              </a:rPr>
              <a:t>1.</a:t>
            </a:r>
            <a:r>
              <a:rPr lang="en-ZA" sz="2400" kern="0" dirty="0">
                <a:solidFill>
                  <a:srgbClr val="000000"/>
                </a:solidFill>
              </a:rPr>
              <a:t>	</a:t>
            </a:r>
            <a:r>
              <a:rPr lang="en-ZA" sz="2400" kern="0" dirty="0" smtClean="0">
                <a:solidFill>
                  <a:srgbClr val="000000"/>
                </a:solidFill>
              </a:rPr>
              <a:t>Financial </a:t>
            </a:r>
            <a:r>
              <a:rPr lang="en-ZA" sz="2400" kern="0" dirty="0">
                <a:solidFill>
                  <a:srgbClr val="000000"/>
                </a:solidFill>
              </a:rPr>
              <a:t>Stability Function in the Bank</a:t>
            </a:r>
          </a:p>
          <a:p>
            <a:endParaRPr lang="en-ZA" sz="2400" b="1" kern="0" dirty="0">
              <a:solidFill>
                <a:srgbClr val="000000"/>
              </a:solidFill>
            </a:endParaRPr>
          </a:p>
        </p:txBody>
      </p:sp>
    </p:spTree>
    <p:extLst>
      <p:ext uri="{BB962C8B-B14F-4D97-AF65-F5344CB8AC3E}">
        <p14:creationId xmlns:p14="http://schemas.microsoft.com/office/powerpoint/2010/main" val="2448135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02" y="838200"/>
            <a:ext cx="8534400" cy="4572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64502" y="1752600"/>
            <a:ext cx="8229600" cy="45595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Conceptualising Financial Stability</a:t>
            </a:r>
          </a:p>
          <a:p>
            <a:pPr algn="just"/>
            <a:r>
              <a:rPr lang="en-ZA" dirty="0" smtClean="0">
                <a:solidFill>
                  <a:srgbClr val="000000"/>
                </a:solidFill>
              </a:rPr>
              <a:t>The Division’s initial work was to setup its functional objectives and also produce concept paper titled </a:t>
            </a:r>
            <a:r>
              <a:rPr lang="en-ZA" b="1" i="1" dirty="0" smtClean="0">
                <a:solidFill>
                  <a:srgbClr val="000000"/>
                </a:solidFill>
              </a:rPr>
              <a:t>Financial Stability in a Botswana Context </a:t>
            </a:r>
            <a:r>
              <a:rPr lang="en-ZA" dirty="0" smtClean="0">
                <a:solidFill>
                  <a:srgbClr val="000000"/>
                </a:solidFill>
              </a:rPr>
              <a:t>to act as a blue print of its work.</a:t>
            </a:r>
          </a:p>
          <a:p>
            <a:pPr algn="just"/>
            <a:r>
              <a:rPr lang="en-ZA" dirty="0" smtClean="0">
                <a:solidFill>
                  <a:srgbClr val="000000"/>
                </a:solidFill>
              </a:rPr>
              <a:t>The Division mission is to conduct macro-prudential surveillance of the financial system using best international standards and practices and to provide sound policy advice in order to maintain financial stability.</a:t>
            </a:r>
          </a:p>
        </p:txBody>
      </p:sp>
      <p:sp>
        <p:nvSpPr>
          <p:cNvPr id="4" name="Title 1"/>
          <p:cNvSpPr txBox="1">
            <a:spLocks/>
          </p:cNvSpPr>
          <p:nvPr/>
        </p:nvSpPr>
        <p:spPr bwMode="auto">
          <a:xfrm>
            <a:off x="564502" y="1318726"/>
            <a:ext cx="82296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600" b="1" kern="0" dirty="0" smtClean="0">
                <a:solidFill>
                  <a:srgbClr val="000000"/>
                </a:solidFill>
              </a:rPr>
              <a:t>1.</a:t>
            </a:r>
            <a:r>
              <a:rPr lang="en-ZA" sz="2600" kern="0" dirty="0">
                <a:solidFill>
                  <a:srgbClr val="000000"/>
                </a:solidFill>
              </a:rPr>
              <a:t>	</a:t>
            </a:r>
            <a:r>
              <a:rPr lang="en-ZA" sz="2600" kern="0" dirty="0" smtClean="0">
                <a:solidFill>
                  <a:srgbClr val="000000"/>
                </a:solidFill>
              </a:rPr>
              <a:t>Financial </a:t>
            </a:r>
            <a:r>
              <a:rPr lang="en-ZA" sz="2600" kern="0" dirty="0">
                <a:solidFill>
                  <a:srgbClr val="000000"/>
                </a:solidFill>
              </a:rPr>
              <a:t>Stability Function in the </a:t>
            </a:r>
            <a:r>
              <a:rPr lang="en-ZA" sz="2600" kern="0" dirty="0" smtClean="0">
                <a:solidFill>
                  <a:srgbClr val="000000"/>
                </a:solidFill>
              </a:rPr>
              <a:t>Bank</a:t>
            </a:r>
            <a:endParaRPr lang="en-ZA" sz="2600" b="1" kern="0" dirty="0">
              <a:solidFill>
                <a:srgbClr val="000000"/>
              </a:solidFill>
            </a:endParaRPr>
          </a:p>
        </p:txBody>
      </p:sp>
    </p:spTree>
    <p:extLst>
      <p:ext uri="{BB962C8B-B14F-4D97-AF65-F5344CB8AC3E}">
        <p14:creationId xmlns:p14="http://schemas.microsoft.com/office/powerpoint/2010/main" val="3246351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61526"/>
            <a:ext cx="8534400" cy="4572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71500" y="1752600"/>
            <a:ext cx="8229600" cy="46357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Conceptualising Financial Stability</a:t>
            </a:r>
          </a:p>
          <a:p>
            <a:pPr algn="just"/>
            <a:r>
              <a:rPr lang="en-ZA" dirty="0">
                <a:solidFill>
                  <a:srgbClr val="000000"/>
                </a:solidFill>
              </a:rPr>
              <a:t>S</a:t>
            </a:r>
            <a:r>
              <a:rPr lang="en-ZA" dirty="0" smtClean="0">
                <a:solidFill>
                  <a:srgbClr val="000000"/>
                </a:solidFill>
              </a:rPr>
              <a:t>tability is defined as a well-functioning, liquid, solvent and sound financial system that facilities the conduct of financial transactions, including payment, insurance, investment and lending and the provision of related services in support of economic activity and sustainable growth.</a:t>
            </a:r>
          </a:p>
          <a:p>
            <a:pPr algn="just"/>
            <a:r>
              <a:rPr lang="en-ZA" dirty="0" smtClean="0">
                <a:solidFill>
                  <a:srgbClr val="000000"/>
                </a:solidFill>
              </a:rPr>
              <a:t>The system must be resilient to both endogenous and exogenous shocks.</a:t>
            </a:r>
          </a:p>
        </p:txBody>
      </p:sp>
      <p:sp>
        <p:nvSpPr>
          <p:cNvPr id="4" name="Title 1"/>
          <p:cNvSpPr txBox="1">
            <a:spLocks/>
          </p:cNvSpPr>
          <p:nvPr/>
        </p:nvSpPr>
        <p:spPr bwMode="auto">
          <a:xfrm>
            <a:off x="609600" y="1318726"/>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400" b="1" kern="0" dirty="0" smtClean="0">
                <a:solidFill>
                  <a:srgbClr val="000000"/>
                </a:solidFill>
              </a:rPr>
              <a:t>1.</a:t>
            </a:r>
            <a:r>
              <a:rPr lang="en-ZA" sz="2400" kern="0" dirty="0" smtClean="0">
                <a:solidFill>
                  <a:srgbClr val="000000"/>
                </a:solidFill>
              </a:rPr>
              <a:t>Financial </a:t>
            </a:r>
            <a:r>
              <a:rPr lang="en-ZA" sz="2400" kern="0" dirty="0">
                <a:solidFill>
                  <a:srgbClr val="000000"/>
                </a:solidFill>
              </a:rPr>
              <a:t>Stability Function in the </a:t>
            </a:r>
            <a:r>
              <a:rPr lang="en-ZA" sz="2400" kern="0" dirty="0" smtClean="0">
                <a:solidFill>
                  <a:srgbClr val="000000"/>
                </a:solidFill>
              </a:rPr>
              <a:t>Bank cont’d</a:t>
            </a:r>
            <a:endParaRPr lang="en-ZA" sz="2400" b="1" kern="0" dirty="0">
              <a:solidFill>
                <a:srgbClr val="000000"/>
              </a:solidFill>
            </a:endParaRPr>
          </a:p>
        </p:txBody>
      </p:sp>
    </p:spTree>
    <p:extLst>
      <p:ext uri="{BB962C8B-B14F-4D97-AF65-F5344CB8AC3E}">
        <p14:creationId xmlns:p14="http://schemas.microsoft.com/office/powerpoint/2010/main" val="2560664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09600"/>
          </a:xfrm>
        </p:spPr>
        <p:style>
          <a:lnRef idx="1">
            <a:schemeClr val="dk1"/>
          </a:lnRef>
          <a:fillRef idx="2">
            <a:schemeClr val="dk1"/>
          </a:fillRef>
          <a:effectRef idx="1">
            <a:schemeClr val="dk1"/>
          </a:effectRef>
          <a:fontRef idx="minor">
            <a:schemeClr val="dk1"/>
          </a:fontRef>
        </p:style>
        <p:txBody>
          <a:bodyPr/>
          <a:lstStyle/>
          <a:p>
            <a:r>
              <a:rPr lang="en-ZA" sz="2400" b="1" cap="all" dirty="0">
                <a:solidFill>
                  <a:srgbClr val="000000"/>
                </a:solidFill>
              </a:rPr>
              <a:t>The Bank’s Experience with Financial Stability</a:t>
            </a:r>
          </a:p>
        </p:txBody>
      </p:sp>
      <p:sp>
        <p:nvSpPr>
          <p:cNvPr id="3" name="Content Placeholder 2"/>
          <p:cNvSpPr>
            <a:spLocks noGrp="1"/>
          </p:cNvSpPr>
          <p:nvPr>
            <p:ph idx="1"/>
          </p:nvPr>
        </p:nvSpPr>
        <p:spPr>
          <a:xfrm>
            <a:off x="533400" y="1752600"/>
            <a:ext cx="8267700" cy="4635757"/>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ZA" b="1" dirty="0" smtClean="0">
                <a:solidFill>
                  <a:srgbClr val="000000"/>
                </a:solidFill>
              </a:rPr>
              <a:t>Data and Concepts</a:t>
            </a:r>
          </a:p>
          <a:p>
            <a:pPr algn="just"/>
            <a:r>
              <a:rPr lang="en-ZA" dirty="0" smtClean="0">
                <a:solidFill>
                  <a:srgbClr val="000000"/>
                </a:solidFill>
              </a:rPr>
              <a:t>Like many developing countries data availability for certain variables is a problem (data gaps).</a:t>
            </a:r>
          </a:p>
          <a:p>
            <a:pPr algn="just"/>
            <a:r>
              <a:rPr lang="en-ZA" dirty="0">
                <a:solidFill>
                  <a:srgbClr val="000000"/>
                </a:solidFill>
              </a:rPr>
              <a:t>B</a:t>
            </a:r>
            <a:r>
              <a:rPr lang="en-ZA" dirty="0" smtClean="0">
                <a:solidFill>
                  <a:srgbClr val="000000"/>
                </a:solidFill>
              </a:rPr>
              <a:t>anking sector FSIs are available and consistent but for NBFIs, real and corporate sectors data is scarce and in some cases none existent. i.e. rent and housing price indices, debt-service/disposable income etc.</a:t>
            </a:r>
          </a:p>
          <a:p>
            <a:pPr algn="just"/>
            <a:r>
              <a:rPr lang="en-ZA" dirty="0" smtClean="0">
                <a:solidFill>
                  <a:srgbClr val="000000"/>
                </a:solidFill>
              </a:rPr>
              <a:t>Results in little and inconsistent monitoring of other sectors (Hence, to fill the gap FSD has undertaken some surveys </a:t>
            </a:r>
            <a:r>
              <a:rPr lang="en-ZA" dirty="0" err="1" smtClean="0">
                <a:solidFill>
                  <a:srgbClr val="000000"/>
                </a:solidFill>
              </a:rPr>
              <a:t>i.e</a:t>
            </a:r>
            <a:r>
              <a:rPr lang="en-ZA" dirty="0" smtClean="0">
                <a:solidFill>
                  <a:srgbClr val="000000"/>
                </a:solidFill>
              </a:rPr>
              <a:t> Asset Quality Reviews and NFIs Debt Survey; </a:t>
            </a:r>
          </a:p>
        </p:txBody>
      </p:sp>
      <p:sp>
        <p:nvSpPr>
          <p:cNvPr id="4" name="Title 1"/>
          <p:cNvSpPr txBox="1">
            <a:spLocks/>
          </p:cNvSpPr>
          <p:nvPr/>
        </p:nvSpPr>
        <p:spPr bwMode="auto">
          <a:xfrm>
            <a:off x="609600" y="1371600"/>
            <a:ext cx="8153400" cy="357674"/>
          </a:xfrm>
          <a:prstGeom prst="rect">
            <a:avLst/>
          </a:prstGeom>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dk1"/>
                </a:solidFill>
                <a:latin typeface="+mn-lt"/>
                <a:ea typeface="+mn-ea"/>
                <a:cs typeface="+mn-cs"/>
              </a:defRPr>
            </a:lvl1pPr>
            <a:lvl2pPr algn="ctr" rtl="0" eaLnBrk="0" fontAlgn="base" hangingPunct="0">
              <a:spcBef>
                <a:spcPct val="0"/>
              </a:spcBef>
              <a:spcAft>
                <a:spcPct val="0"/>
              </a:spcAft>
              <a:defRPr sz="2800">
                <a:solidFill>
                  <a:schemeClr val="dk1"/>
                </a:solidFill>
                <a:latin typeface="+mn-lt"/>
                <a:ea typeface="+mn-ea"/>
                <a:cs typeface="+mn-cs"/>
              </a:defRPr>
            </a:lvl2pPr>
            <a:lvl3pPr algn="ctr" rtl="0" eaLnBrk="0" fontAlgn="base" hangingPunct="0">
              <a:spcBef>
                <a:spcPct val="0"/>
              </a:spcBef>
              <a:spcAft>
                <a:spcPct val="0"/>
              </a:spcAft>
              <a:defRPr sz="2800">
                <a:solidFill>
                  <a:schemeClr val="dk1"/>
                </a:solidFill>
                <a:latin typeface="+mn-lt"/>
                <a:ea typeface="+mn-ea"/>
                <a:cs typeface="+mn-cs"/>
              </a:defRPr>
            </a:lvl3pPr>
            <a:lvl4pPr algn="ctr" rtl="0" eaLnBrk="0" fontAlgn="base" hangingPunct="0">
              <a:spcBef>
                <a:spcPct val="0"/>
              </a:spcBef>
              <a:spcAft>
                <a:spcPct val="0"/>
              </a:spcAft>
              <a:defRPr sz="2800">
                <a:solidFill>
                  <a:schemeClr val="dk1"/>
                </a:solidFill>
                <a:latin typeface="+mn-lt"/>
                <a:ea typeface="+mn-ea"/>
                <a:cs typeface="+mn-cs"/>
              </a:defRPr>
            </a:lvl4pPr>
            <a:lvl5pPr algn="ctr" rtl="0" eaLnBrk="0" fontAlgn="base" hangingPunct="0">
              <a:spcBef>
                <a:spcPct val="0"/>
              </a:spcBef>
              <a:spcAft>
                <a:spcPct val="0"/>
              </a:spcAft>
              <a:defRPr sz="2800">
                <a:solidFill>
                  <a:schemeClr val="dk1"/>
                </a:solidFill>
                <a:latin typeface="+mn-lt"/>
                <a:ea typeface="+mn-ea"/>
                <a:cs typeface="+mn-cs"/>
              </a:defRPr>
            </a:lvl5pPr>
            <a:lvl6pPr marL="457200" algn="ctr" rtl="0" fontAlgn="base">
              <a:spcBef>
                <a:spcPct val="0"/>
              </a:spcBef>
              <a:spcAft>
                <a:spcPct val="0"/>
              </a:spcAft>
              <a:defRPr sz="2800">
                <a:solidFill>
                  <a:schemeClr val="dk1"/>
                </a:solidFill>
                <a:latin typeface="+mn-lt"/>
                <a:ea typeface="+mn-ea"/>
                <a:cs typeface="+mn-cs"/>
              </a:defRPr>
            </a:lvl6pPr>
            <a:lvl7pPr marL="914400" algn="ctr" rtl="0" fontAlgn="base">
              <a:spcBef>
                <a:spcPct val="0"/>
              </a:spcBef>
              <a:spcAft>
                <a:spcPct val="0"/>
              </a:spcAft>
              <a:defRPr sz="2800">
                <a:solidFill>
                  <a:schemeClr val="dk1"/>
                </a:solidFill>
                <a:latin typeface="+mn-lt"/>
                <a:ea typeface="+mn-ea"/>
                <a:cs typeface="+mn-cs"/>
              </a:defRPr>
            </a:lvl7pPr>
            <a:lvl8pPr marL="1371600" algn="ctr" rtl="0" fontAlgn="base">
              <a:spcBef>
                <a:spcPct val="0"/>
              </a:spcBef>
              <a:spcAft>
                <a:spcPct val="0"/>
              </a:spcAft>
              <a:defRPr sz="2800">
                <a:solidFill>
                  <a:schemeClr val="dk1"/>
                </a:solidFill>
                <a:latin typeface="+mn-lt"/>
                <a:ea typeface="+mn-ea"/>
                <a:cs typeface="+mn-cs"/>
              </a:defRPr>
            </a:lvl8pPr>
            <a:lvl9pPr marL="1828800" algn="ctr" rtl="0" fontAlgn="base">
              <a:spcBef>
                <a:spcPct val="0"/>
              </a:spcBef>
              <a:spcAft>
                <a:spcPct val="0"/>
              </a:spcAft>
              <a:defRPr sz="2800">
                <a:solidFill>
                  <a:schemeClr val="dk1"/>
                </a:solidFill>
                <a:latin typeface="+mn-lt"/>
                <a:ea typeface="+mn-ea"/>
                <a:cs typeface="+mn-cs"/>
              </a:defRPr>
            </a:lvl9pPr>
          </a:lstStyle>
          <a:p>
            <a:r>
              <a:rPr lang="en-ZA" sz="2600" kern="0" dirty="0" smtClean="0">
                <a:solidFill>
                  <a:srgbClr val="000000"/>
                </a:solidFill>
              </a:rPr>
              <a:t>2.Challenges faced </a:t>
            </a:r>
            <a:r>
              <a:rPr lang="en-ZA" sz="2600" kern="0" dirty="0">
                <a:solidFill>
                  <a:srgbClr val="000000"/>
                </a:solidFill>
              </a:rPr>
              <a:t>in conduct of financial stability</a:t>
            </a:r>
            <a:endParaRPr lang="en-ZA" sz="2600" b="1" kern="0" dirty="0">
              <a:solidFill>
                <a:srgbClr val="000000"/>
              </a:solidFill>
            </a:endParaRPr>
          </a:p>
        </p:txBody>
      </p:sp>
    </p:spTree>
    <p:extLst>
      <p:ext uri="{BB962C8B-B14F-4D97-AF65-F5344CB8AC3E}">
        <p14:creationId xmlns:p14="http://schemas.microsoft.com/office/powerpoint/2010/main" val="2925152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oB-Template">
  <a:themeElements>
    <a:clrScheme name="">
      <a:dk1>
        <a:srgbClr val="808080"/>
      </a:dk1>
      <a:lt1>
        <a:srgbClr val="FFFFFF"/>
      </a:lt1>
      <a:dk2>
        <a:srgbClr val="0066FF"/>
      </a:dk2>
      <a:lt2>
        <a:srgbClr val="FFFFFF"/>
      </a:lt2>
      <a:accent1>
        <a:srgbClr val="0099FF"/>
      </a:accent1>
      <a:accent2>
        <a:srgbClr val="FFFFFF"/>
      </a:accent2>
      <a:accent3>
        <a:srgbClr val="AAB8FF"/>
      </a:accent3>
      <a:accent4>
        <a:srgbClr val="DADADA"/>
      </a:accent4>
      <a:accent5>
        <a:srgbClr val="AACAFF"/>
      </a:accent5>
      <a:accent6>
        <a:srgbClr val="E7E7E7"/>
      </a:accent6>
      <a:hlink>
        <a:srgbClr val="000000"/>
      </a:hlink>
      <a:folHlink>
        <a:srgbClr val="66CCFF"/>
      </a:folHlink>
    </a:clrScheme>
    <a:fontScheme name="BoB-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Settings\Motsomia.BOBNT\Application Data\Microsoft\Templates\BoB-Template.pot</Template>
  <TotalTime>43719</TotalTime>
  <Words>1485</Words>
  <Application>Microsoft Office PowerPoint</Application>
  <PresentationFormat>On-screen Show (4:3)</PresentationFormat>
  <Paragraphs>318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2_BoB-Template</vt:lpstr>
      <vt:lpstr> FINANCIAL STABILITY:THE BANK OF BOTSWANA EXPERIENCE </vt:lpstr>
      <vt:lpstr> OUTLINE </vt:lpstr>
      <vt:lpstr>Introduction</vt:lpstr>
      <vt:lpstr>Introduction</vt:lpstr>
      <vt:lpstr>Introduction</vt:lpstr>
      <vt:lpstr>The Bank’s Experience with Financial Stability</vt:lpstr>
      <vt:lpstr>The Bank’s Experience with Financial Stability</vt:lpstr>
      <vt:lpstr>The Bank’s Experience with Financial Stability</vt:lpstr>
      <vt:lpstr>The Bank’s Experience with Financial Stability</vt:lpstr>
      <vt:lpstr>The Bank’s Experience with Financial Stability</vt:lpstr>
      <vt:lpstr>The Bank’s Experience with Financial Stability</vt:lpstr>
      <vt:lpstr>The Bank’s Experience with Financial Stability</vt:lpstr>
      <vt:lpstr>The Bank’s Experience with Financial Stability</vt:lpstr>
      <vt:lpstr>The Bank’s Experience with Financial Stability</vt:lpstr>
      <vt:lpstr>The Bank’s Experience with Financial Stability</vt:lpstr>
      <vt:lpstr>The Bank’s Experience with Financial Stability</vt:lpstr>
      <vt:lpstr>Table 2</vt:lpstr>
      <vt:lpstr>Table 2 Cont’d</vt:lpstr>
      <vt:lpstr>conclusion</vt:lpstr>
      <vt:lpstr>Thank you.</vt:lpstr>
    </vt:vector>
  </TitlesOfParts>
  <Company>bob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 of the Presentation here]</dc:title>
  <dc:creator>NtsayagaeF</dc:creator>
  <cp:lastModifiedBy>masalilak</cp:lastModifiedBy>
  <cp:revision>1242</cp:revision>
  <cp:lastPrinted>2016-05-04T10:24:54Z</cp:lastPrinted>
  <dcterms:created xsi:type="dcterms:W3CDTF">2002-03-18T07:24:33Z</dcterms:created>
  <dcterms:modified xsi:type="dcterms:W3CDTF">2016-05-06T08:52:58Z</dcterms:modified>
</cp:coreProperties>
</file>