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charts/chart1.xml" ContentType="application/vnd.openxmlformats-officedocument.drawingml.chart+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05" r:id="rId2"/>
    <p:sldId id="264" r:id="rId3"/>
    <p:sldId id="308" r:id="rId4"/>
    <p:sldId id="280" r:id="rId5"/>
    <p:sldId id="303" r:id="rId6"/>
    <p:sldId id="306" r:id="rId7"/>
    <p:sldId id="307" r:id="rId8"/>
    <p:sldId id="259" r:id="rId9"/>
    <p:sldId id="288" r:id="rId10"/>
    <p:sldId id="281" r:id="rId11"/>
    <p:sldId id="286" r:id="rId12"/>
    <p:sldId id="278" r:id="rId13"/>
    <p:sldId id="295" r:id="rId14"/>
    <p:sldId id="299" r:id="rId15"/>
    <p:sldId id="300" r:id="rId16"/>
    <p:sldId id="301" r:id="rId17"/>
    <p:sldId id="302" r:id="rId18"/>
    <p:sldId id="287" r:id="rId19"/>
    <p:sldId id="291"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97" autoAdjust="0"/>
    <p:restoredTop sz="98249" autoAdjust="0"/>
  </p:normalViewPr>
  <p:slideViewPr>
    <p:cSldViewPr>
      <p:cViewPr varScale="1">
        <p:scale>
          <a:sx n="79" d="100"/>
          <a:sy n="79" d="100"/>
        </p:scale>
        <p:origin x="958" y="4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Jedida%20Ndebele\My%20Documents\COMESA\COMESA%20TRADE%201998%20-%202008.xls"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683986156997891"/>
          <c:y val="7.017917882720158E-2"/>
          <c:w val="0.55355314960629487"/>
          <c:h val="0.84079128465106689"/>
        </c:manualLayout>
      </c:layout>
      <c:lineChart>
        <c:grouping val="standard"/>
        <c:varyColors val="0"/>
        <c:dLbls>
          <c:showLegendKey val="0"/>
          <c:showVal val="0"/>
          <c:showCatName val="0"/>
          <c:showSerName val="0"/>
          <c:showPercent val="0"/>
          <c:showBubbleSize val="0"/>
        </c:dLbls>
        <c:marker val="1"/>
        <c:smooth val="0"/>
        <c:axId val="-1054894496"/>
        <c:axId val="-1054884160"/>
      </c:lineChart>
      <c:catAx>
        <c:axId val="-1054894496"/>
        <c:scaling>
          <c:orientation val="minMax"/>
        </c:scaling>
        <c:delete val="0"/>
        <c:axPos val="b"/>
        <c:numFmt formatCode="General" sourceLinked="1"/>
        <c:majorTickMark val="out"/>
        <c:minorTickMark val="none"/>
        <c:tickLblPos val="nextTo"/>
        <c:txPr>
          <a:bodyPr rot="-2700000" vert="horz"/>
          <a:lstStyle/>
          <a:p>
            <a:pPr>
              <a:defRPr lang="en-GB"/>
            </a:pPr>
            <a:endParaRPr lang="en-US"/>
          </a:p>
        </c:txPr>
        <c:crossAx val="-1054884160"/>
        <c:crosses val="autoZero"/>
        <c:auto val="1"/>
        <c:lblAlgn val="ctr"/>
        <c:lblOffset val="100"/>
        <c:noMultiLvlLbl val="0"/>
      </c:catAx>
      <c:valAx>
        <c:axId val="-1054884160"/>
        <c:scaling>
          <c:orientation val="minMax"/>
        </c:scaling>
        <c:delete val="1"/>
        <c:axPos val="l"/>
        <c:majorGridlines/>
        <c:numFmt formatCode="\$#,##0" sourceLinked="0"/>
        <c:majorTickMark val="out"/>
        <c:minorTickMark val="none"/>
        <c:tickLblPos val="none"/>
        <c:crossAx val="-1054894496"/>
        <c:crosses val="autoZero"/>
        <c:crossBetween val="between"/>
      </c:valAx>
      <c:spPr>
        <a:noFill/>
        <a:ln w="25400">
          <a:noFill/>
        </a:ln>
      </c:spPr>
    </c:plotArea>
    <c:plotVisOnly val="1"/>
    <c:dispBlanksAs val="gap"/>
    <c:showDLblsOverMax val="0"/>
  </c:chart>
  <c:txPr>
    <a:bodyPr/>
    <a:lstStyle/>
    <a:p>
      <a:pPr>
        <a:defRPr baseline="0">
          <a:solidFill>
            <a:srgbClr val="990000"/>
          </a:solidFill>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8E057E9-EB48-4C37-983A-1B8550661A37}" type="datetimeFigureOut">
              <a:rPr lang="en-US"/>
              <a:pPr>
                <a:defRPr/>
              </a:pPr>
              <a:t>15-Apr-19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B2F542F-980E-4A58-AC14-21DC3F35F6DA}" type="slidenum">
              <a:rPr lang="en-GB" altLang="en-US"/>
              <a:pPr>
                <a:defRPr/>
              </a:pPr>
              <a:t>‹#›</a:t>
            </a:fld>
            <a:endParaRPr lang="en-GB" altLang="en-US"/>
          </a:p>
        </p:txBody>
      </p:sp>
    </p:spTree>
    <p:extLst>
      <p:ext uri="{BB962C8B-B14F-4D97-AF65-F5344CB8AC3E}">
        <p14:creationId xmlns:p14="http://schemas.microsoft.com/office/powerpoint/2010/main" val="23924001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4560E7E-4E28-4836-9CD6-09D4149F8828}" type="datetimeFigureOut">
              <a:rPr lang="en-US"/>
              <a:pPr>
                <a:defRPr/>
              </a:pPr>
              <a:t>15-Apr-19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06BBC5B-75D1-4FC4-A463-F447D8A3F580}" type="slidenum">
              <a:rPr lang="en-GB" altLang="en-US"/>
              <a:pPr>
                <a:defRPr/>
              </a:pPr>
              <a:t>‹#›</a:t>
            </a:fld>
            <a:endParaRPr lang="en-GB" altLang="en-US"/>
          </a:p>
        </p:txBody>
      </p:sp>
    </p:spTree>
    <p:extLst>
      <p:ext uri="{BB962C8B-B14F-4D97-AF65-F5344CB8AC3E}">
        <p14:creationId xmlns:p14="http://schemas.microsoft.com/office/powerpoint/2010/main" val="176249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709BE93-F340-467B-88F2-30621774BC89}" type="datetimeFigureOut">
              <a:rPr lang="en-US"/>
              <a:pPr>
                <a:defRPr/>
              </a:pPr>
              <a:t>15-Apr-19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AE1151E-8191-4D1E-900E-F5951B6219B7}" type="slidenum">
              <a:rPr lang="en-GB" altLang="en-US"/>
              <a:pPr>
                <a:defRPr/>
              </a:pPr>
              <a:t>‹#›</a:t>
            </a:fld>
            <a:endParaRPr lang="en-GB" altLang="en-US"/>
          </a:p>
        </p:txBody>
      </p:sp>
    </p:spTree>
    <p:extLst>
      <p:ext uri="{BB962C8B-B14F-4D97-AF65-F5344CB8AC3E}">
        <p14:creationId xmlns:p14="http://schemas.microsoft.com/office/powerpoint/2010/main" val="556099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02EC87D-14A9-4487-BDB9-E61E9BA552B5}" type="datetimeFigureOut">
              <a:rPr lang="en-US"/>
              <a:pPr>
                <a:defRPr/>
              </a:pPr>
              <a:t>15-Apr-19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9C7A6FD-3F1E-4BA7-8D0D-3C5183B40ACE}" type="slidenum">
              <a:rPr lang="en-GB" altLang="en-US"/>
              <a:pPr>
                <a:defRPr/>
              </a:pPr>
              <a:t>‹#›</a:t>
            </a:fld>
            <a:endParaRPr lang="en-GB" altLang="en-US"/>
          </a:p>
        </p:txBody>
      </p:sp>
    </p:spTree>
    <p:extLst>
      <p:ext uri="{BB962C8B-B14F-4D97-AF65-F5344CB8AC3E}">
        <p14:creationId xmlns:p14="http://schemas.microsoft.com/office/powerpoint/2010/main" val="66333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FCD1B2D-BF35-4270-87AF-00FCF676E032}" type="datetimeFigureOut">
              <a:rPr lang="en-US"/>
              <a:pPr>
                <a:defRPr/>
              </a:pPr>
              <a:t>15-Apr-19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2F08205-B548-4A5F-8C98-FCC460E2BA15}" type="slidenum">
              <a:rPr lang="en-GB" altLang="en-US"/>
              <a:pPr>
                <a:defRPr/>
              </a:pPr>
              <a:t>‹#›</a:t>
            </a:fld>
            <a:endParaRPr lang="en-GB" altLang="en-US"/>
          </a:p>
        </p:txBody>
      </p:sp>
    </p:spTree>
    <p:extLst>
      <p:ext uri="{BB962C8B-B14F-4D97-AF65-F5344CB8AC3E}">
        <p14:creationId xmlns:p14="http://schemas.microsoft.com/office/powerpoint/2010/main" val="289141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9B2CDE3-7B25-47EC-81A4-01FCB344B5FA}" type="datetimeFigureOut">
              <a:rPr lang="en-US"/>
              <a:pPr>
                <a:defRPr/>
              </a:pPr>
              <a:t>15-Apr-19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E704FC3-AF4D-4ECE-BEBD-C93B46508F92}" type="slidenum">
              <a:rPr lang="en-GB" altLang="en-US"/>
              <a:pPr>
                <a:defRPr/>
              </a:pPr>
              <a:t>‹#›</a:t>
            </a:fld>
            <a:endParaRPr lang="en-GB" altLang="en-US"/>
          </a:p>
        </p:txBody>
      </p:sp>
    </p:spTree>
    <p:extLst>
      <p:ext uri="{BB962C8B-B14F-4D97-AF65-F5344CB8AC3E}">
        <p14:creationId xmlns:p14="http://schemas.microsoft.com/office/powerpoint/2010/main" val="2093761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BF244B70-9005-4F3F-900E-E9928E2BE8B7}" type="datetimeFigureOut">
              <a:rPr lang="en-US"/>
              <a:pPr>
                <a:defRPr/>
              </a:pPr>
              <a:t>15-Apr-19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0C67218-2CB3-4AFA-81BF-76862102E36C}" type="slidenum">
              <a:rPr lang="en-GB" altLang="en-US"/>
              <a:pPr>
                <a:defRPr/>
              </a:pPr>
              <a:t>‹#›</a:t>
            </a:fld>
            <a:endParaRPr lang="en-GB" altLang="en-US"/>
          </a:p>
        </p:txBody>
      </p:sp>
    </p:spTree>
    <p:extLst>
      <p:ext uri="{BB962C8B-B14F-4D97-AF65-F5344CB8AC3E}">
        <p14:creationId xmlns:p14="http://schemas.microsoft.com/office/powerpoint/2010/main" val="102719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0B4EFE42-495C-42D4-9676-5E0F9D5816EF}" type="datetimeFigureOut">
              <a:rPr lang="en-US"/>
              <a:pPr>
                <a:defRPr/>
              </a:pPr>
              <a:t>15-Apr-19</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03157A7-BBDF-4C31-B8F1-8370D31570BF}" type="slidenum">
              <a:rPr lang="en-GB" altLang="en-US"/>
              <a:pPr>
                <a:defRPr/>
              </a:pPr>
              <a:t>‹#›</a:t>
            </a:fld>
            <a:endParaRPr lang="en-GB" altLang="en-US"/>
          </a:p>
        </p:txBody>
      </p:sp>
    </p:spTree>
    <p:extLst>
      <p:ext uri="{BB962C8B-B14F-4D97-AF65-F5344CB8AC3E}">
        <p14:creationId xmlns:p14="http://schemas.microsoft.com/office/powerpoint/2010/main" val="3709022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27913E48-6E83-4105-ACE3-4A6BB2E70899}" type="datetimeFigureOut">
              <a:rPr lang="en-US"/>
              <a:pPr>
                <a:defRPr/>
              </a:pPr>
              <a:t>15-Apr-19</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7034965-8FED-4A9D-B32F-819790B174CE}" type="slidenum">
              <a:rPr lang="en-GB" altLang="en-US"/>
              <a:pPr>
                <a:defRPr/>
              </a:pPr>
              <a:t>‹#›</a:t>
            </a:fld>
            <a:endParaRPr lang="en-GB" altLang="en-US"/>
          </a:p>
        </p:txBody>
      </p:sp>
    </p:spTree>
    <p:extLst>
      <p:ext uri="{BB962C8B-B14F-4D97-AF65-F5344CB8AC3E}">
        <p14:creationId xmlns:p14="http://schemas.microsoft.com/office/powerpoint/2010/main" val="407128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2121BAF-2880-43C1-A4C5-F2A3F9AD435F}" type="datetimeFigureOut">
              <a:rPr lang="en-US"/>
              <a:pPr>
                <a:defRPr/>
              </a:pPr>
              <a:t>15-Apr-19</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32D33B4C-18A3-4DDE-848F-6A9F428FC13C}" type="slidenum">
              <a:rPr lang="en-GB" altLang="en-US"/>
              <a:pPr>
                <a:defRPr/>
              </a:pPr>
              <a:t>‹#›</a:t>
            </a:fld>
            <a:endParaRPr lang="en-GB" altLang="en-US"/>
          </a:p>
        </p:txBody>
      </p:sp>
    </p:spTree>
    <p:extLst>
      <p:ext uri="{BB962C8B-B14F-4D97-AF65-F5344CB8AC3E}">
        <p14:creationId xmlns:p14="http://schemas.microsoft.com/office/powerpoint/2010/main" val="1650841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E903FF8-9530-420D-BA5D-E84FBC61FBE0}" type="datetimeFigureOut">
              <a:rPr lang="en-US"/>
              <a:pPr>
                <a:defRPr/>
              </a:pPr>
              <a:t>15-Apr-19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2C9900F-AD07-49F5-903F-8B28132646F6}" type="slidenum">
              <a:rPr lang="en-GB" altLang="en-US"/>
              <a:pPr>
                <a:defRPr/>
              </a:pPr>
              <a:t>‹#›</a:t>
            </a:fld>
            <a:endParaRPr lang="en-GB" altLang="en-US"/>
          </a:p>
        </p:txBody>
      </p:sp>
    </p:spTree>
    <p:extLst>
      <p:ext uri="{BB962C8B-B14F-4D97-AF65-F5344CB8AC3E}">
        <p14:creationId xmlns:p14="http://schemas.microsoft.com/office/powerpoint/2010/main" val="1994287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9EF4A0-5378-4A99-97F5-03A85B2383B6}" type="datetimeFigureOut">
              <a:rPr lang="en-US"/>
              <a:pPr>
                <a:defRPr/>
              </a:pPr>
              <a:t>15-Apr-19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C7EE713-FCC7-4C14-BE91-57A2BE09F83E}" type="slidenum">
              <a:rPr lang="en-GB" altLang="en-US"/>
              <a:pPr>
                <a:defRPr/>
              </a:pPr>
              <a:t>‹#›</a:t>
            </a:fld>
            <a:endParaRPr lang="en-GB" altLang="en-US"/>
          </a:p>
        </p:txBody>
      </p:sp>
    </p:spTree>
    <p:extLst>
      <p:ext uri="{BB962C8B-B14F-4D97-AF65-F5344CB8AC3E}">
        <p14:creationId xmlns:p14="http://schemas.microsoft.com/office/powerpoint/2010/main" val="2360254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BCABD"/>
            </a:gs>
            <a:gs pos="50000">
              <a:srgbClr val="FFFFCC"/>
            </a:gs>
            <a:gs pos="100000">
              <a:srgbClr val="CBCABD"/>
            </a:gs>
          </a:gsLst>
          <a:lin ang="5400000" scaled="1"/>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066089F-FA29-4AA0-9788-816A5D2ABA5C}" type="datetimeFigureOut">
              <a:rPr lang="en-US"/>
              <a:pPr>
                <a:defRPr/>
              </a:pPr>
              <a:t>15-Apr-19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48EB2685-BDA6-4FA6-9C62-F2FF84FD7FC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6.emf"/><Relationship Id="rId18" Type="http://schemas.openxmlformats.org/officeDocument/2006/relationships/image" Target="../media/image17.png"/><Relationship Id="rId3" Type="http://schemas.openxmlformats.org/officeDocument/2006/relationships/image" Target="../media/image1.jpeg"/><Relationship Id="rId7" Type="http://schemas.openxmlformats.org/officeDocument/2006/relationships/image" Target="../media/image9.png"/><Relationship Id="rId12" Type="http://schemas.openxmlformats.org/officeDocument/2006/relationships/oleObject" Target="???" TargetMode="External"/><Relationship Id="rId17" Type="http://schemas.openxmlformats.org/officeDocument/2006/relationships/image" Target="../media/image7.emf"/><Relationship Id="rId2" Type="http://schemas.openxmlformats.org/officeDocument/2006/relationships/slideLayout" Target="../slideLayouts/slideLayout7.xml"/><Relationship Id="rId16" Type="http://schemas.openxmlformats.org/officeDocument/2006/relationships/image" Target="../media/image16.png"/><Relationship Id="rId1" Type="http://schemas.openxmlformats.org/officeDocument/2006/relationships/vmlDrawing" Target="../drawings/vmlDrawing1.v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2.png"/><Relationship Id="rId15" Type="http://schemas.openxmlformats.org/officeDocument/2006/relationships/image" Target="../media/image15.png"/><Relationship Id="rId10" Type="http://schemas.openxmlformats.org/officeDocument/2006/relationships/image" Target="../media/image12.png"/><Relationship Id="rId19" Type="http://schemas.openxmlformats.org/officeDocument/2006/relationships/image" Target="../media/image18.png"/><Relationship Id="rId4" Type="http://schemas.openxmlformats.org/officeDocument/2006/relationships/image" Target="cid:image002.jpg@01C447AC.C50395B0" TargetMode="External"/><Relationship Id="rId9" Type="http://schemas.openxmlformats.org/officeDocument/2006/relationships/image" Target="../media/image11.png"/><Relationship Id="rId14" Type="http://schemas.openxmlformats.org/officeDocument/2006/relationships/image" Target="../media/image14.png"/></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22.png"/><Relationship Id="rId18" Type="http://schemas.openxmlformats.org/officeDocument/2006/relationships/image" Target="../media/image27.png"/><Relationship Id="rId3" Type="http://schemas.openxmlformats.org/officeDocument/2006/relationships/slideLayout" Target="../slideLayouts/slideLayout7.xml"/><Relationship Id="rId21" Type="http://schemas.openxmlformats.org/officeDocument/2006/relationships/image" Target="../media/image19.emf"/><Relationship Id="rId7" Type="http://schemas.openxmlformats.org/officeDocument/2006/relationships/image" Target="../media/image10.png"/><Relationship Id="rId12" Type="http://schemas.openxmlformats.org/officeDocument/2006/relationships/image" Target="../media/image21.png"/><Relationship Id="rId17" Type="http://schemas.openxmlformats.org/officeDocument/2006/relationships/image" Target="../media/image26.png"/><Relationship Id="rId2" Type="http://schemas.openxmlformats.org/officeDocument/2006/relationships/vmlDrawing" Target="../drawings/vmlDrawing2.vml"/><Relationship Id="rId16" Type="http://schemas.openxmlformats.org/officeDocument/2006/relationships/image" Target="../media/image25.png"/><Relationship Id="rId20" Type="http://schemas.openxmlformats.org/officeDocument/2006/relationships/oleObject" Target="???" TargetMode="External"/><Relationship Id="rId1" Type="http://schemas.openxmlformats.org/officeDocument/2006/relationships/themeOverride" Target="../theme/themeOverride6.xml"/><Relationship Id="rId6" Type="http://schemas.openxmlformats.org/officeDocument/2006/relationships/image" Target="../media/image2.png"/><Relationship Id="rId11" Type="http://schemas.openxmlformats.org/officeDocument/2006/relationships/image" Target="../media/image20.png"/><Relationship Id="rId5" Type="http://schemas.openxmlformats.org/officeDocument/2006/relationships/image" Target="cid:image002.jpg@01C447AC.C50395B0" TargetMode="External"/><Relationship Id="rId15" Type="http://schemas.openxmlformats.org/officeDocument/2006/relationships/image" Target="../media/image24.png"/><Relationship Id="rId10" Type="http://schemas.openxmlformats.org/officeDocument/2006/relationships/image" Target="../media/image15.png"/><Relationship Id="rId19" Type="http://schemas.openxmlformats.org/officeDocument/2006/relationships/image" Target="../media/image28.png"/><Relationship Id="rId4" Type="http://schemas.openxmlformats.org/officeDocument/2006/relationships/image" Target="../media/image1.jpeg"/><Relationship Id="rId9" Type="http://schemas.openxmlformats.org/officeDocument/2006/relationships/image" Target="../media/image14.png"/><Relationship Id="rId1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image" Target="cid:image002.jpg@01C447AC.C50395B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2.png"/><Relationship Id="rId4" Type="http://schemas.openxmlformats.org/officeDocument/2006/relationships/image" Target="cid:image002.jpg@01C447AC.C50395B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2.xml"/><Relationship Id="rId5" Type="http://schemas.openxmlformats.org/officeDocument/2006/relationships/image" Target="../media/image2.png"/><Relationship Id="rId4" Type="http://schemas.openxmlformats.org/officeDocument/2006/relationships/image" Target="cid:image002.jpg@01C447AC.C50395B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hemeOverride" Target="../theme/themeOverride4.xml"/><Relationship Id="rId5" Type="http://schemas.openxmlformats.org/officeDocument/2006/relationships/image" Target="../media/image2.png"/><Relationship Id="rId4" Type="http://schemas.openxmlformats.org/officeDocument/2006/relationships/image" Target="cid:image002.jpg@01C447AC.C50395B0"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62000"/>
            <a:ext cx="7543800" cy="4953000"/>
          </a:xfrm>
        </p:spPr>
        <p:txBody>
          <a:bodyPr/>
          <a:lstStyle/>
          <a:p>
            <a:r>
              <a:rPr lang="en-US" b="1" dirty="0">
                <a:solidFill>
                  <a:srgbClr val="990000"/>
                </a:solidFill>
                <a:latin typeface="+mn-lt"/>
                <a:ea typeface="+mn-ea"/>
                <a:cs typeface="+mn-cs"/>
              </a:rPr>
              <a:t>“ Debrief on Current Regional Payment System Infrastructures or Initiatives on the Continent: </a:t>
            </a:r>
            <a:br>
              <a:rPr lang="en-US" b="1" dirty="0">
                <a:solidFill>
                  <a:srgbClr val="990000"/>
                </a:solidFill>
                <a:latin typeface="+mn-lt"/>
                <a:ea typeface="+mn-ea"/>
                <a:cs typeface="+mn-cs"/>
              </a:rPr>
            </a:br>
            <a:r>
              <a:rPr lang="en-US" b="1" dirty="0">
                <a:solidFill>
                  <a:srgbClr val="990000"/>
                </a:solidFill>
                <a:latin typeface="+mn-lt"/>
                <a:ea typeface="+mn-ea"/>
                <a:cs typeface="+mn-cs"/>
              </a:rPr>
              <a:t/>
            </a:r>
            <a:br>
              <a:rPr lang="en-US" b="1" dirty="0">
                <a:solidFill>
                  <a:srgbClr val="990000"/>
                </a:solidFill>
                <a:latin typeface="+mn-lt"/>
                <a:ea typeface="+mn-ea"/>
                <a:cs typeface="+mn-cs"/>
              </a:rPr>
            </a:br>
            <a:r>
              <a:rPr lang="en-US" b="1" dirty="0">
                <a:solidFill>
                  <a:srgbClr val="990000"/>
                </a:solidFill>
                <a:latin typeface="+mn-lt"/>
                <a:ea typeface="+mn-ea"/>
                <a:cs typeface="+mn-cs"/>
              </a:rPr>
              <a:t>Case of the Common Market of Eastern and Southern African (COMESA)” </a:t>
            </a:r>
            <a:r>
              <a:rPr lang="en-ZW" b="1" dirty="0">
                <a:solidFill>
                  <a:srgbClr val="990000"/>
                </a:solidFill>
                <a:latin typeface="+mn-lt"/>
                <a:ea typeface="+mn-ea"/>
                <a:cs typeface="+mn-cs"/>
              </a:rPr>
              <a:t/>
            </a:r>
            <a:br>
              <a:rPr lang="en-ZW" b="1" dirty="0">
                <a:solidFill>
                  <a:srgbClr val="990000"/>
                </a:solidFill>
                <a:latin typeface="+mn-lt"/>
                <a:ea typeface="+mn-ea"/>
                <a:cs typeface="+mn-cs"/>
              </a:rPr>
            </a:br>
            <a:endParaRPr lang="en-ZW" b="1" dirty="0">
              <a:solidFill>
                <a:srgbClr val="990000"/>
              </a:solidFill>
              <a:latin typeface="+mn-lt"/>
              <a:ea typeface="+mn-ea"/>
              <a:cs typeface="+mn-cs"/>
            </a:endParaRPr>
          </a:p>
        </p:txBody>
      </p:sp>
    </p:spTree>
    <p:extLst>
      <p:ext uri="{BB962C8B-B14F-4D97-AF65-F5344CB8AC3E}">
        <p14:creationId xmlns:p14="http://schemas.microsoft.com/office/powerpoint/2010/main" val="2378109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gradFill rotWithShape="0">
            <a:gsLst>
              <a:gs pos="0">
                <a:srgbClr val="FFEFD1"/>
              </a:gs>
              <a:gs pos="64999">
                <a:srgbClr val="F0EBD5"/>
              </a:gs>
              <a:gs pos="100000">
                <a:srgbClr val="D1C39F"/>
              </a:gs>
            </a:gsLst>
            <a:path path="shape">
              <a:fillToRect l="50000" t="50000" r="50000" b="50000"/>
            </a:path>
          </a:gradFill>
          <a:ln>
            <a:solidFill>
              <a:srgbClr val="993300"/>
            </a:solidFill>
          </a:ln>
        </p:spPr>
        <p:txBody>
          <a:bodyPr/>
          <a:lstStyle/>
          <a:p>
            <a:pPr eaLnBrk="1" hangingPunct="1">
              <a:defRPr/>
            </a:pPr>
            <a:r>
              <a:rPr lang="en-US" sz="3200" b="1" dirty="0" smtClean="0">
                <a:solidFill>
                  <a:srgbClr val="990000"/>
                </a:solidFill>
              </a:rPr>
              <a:t>REPSS </a:t>
            </a:r>
            <a:r>
              <a:rPr lang="en-US" sz="3200" b="1" cap="all" dirty="0" smtClean="0">
                <a:solidFill>
                  <a:srgbClr val="990000"/>
                </a:solidFill>
              </a:rPr>
              <a:t>features</a:t>
            </a:r>
            <a:endParaRPr lang="en-GB" sz="3200" b="1" cap="all" dirty="0" smtClean="0">
              <a:solidFill>
                <a:srgbClr val="990000"/>
              </a:solidFill>
            </a:endParaRPr>
          </a:p>
        </p:txBody>
      </p:sp>
      <p:sp>
        <p:nvSpPr>
          <p:cNvPr id="3" name="Content Placeholder 2"/>
          <p:cNvSpPr>
            <a:spLocks noGrp="1"/>
          </p:cNvSpPr>
          <p:nvPr>
            <p:ph idx="1"/>
          </p:nvPr>
        </p:nvSpPr>
        <p:spPr>
          <a:xfrm>
            <a:off x="457200" y="2000250"/>
            <a:ext cx="8229600" cy="4525963"/>
          </a:xfrm>
        </p:spPr>
        <p:txBody>
          <a:bodyPr/>
          <a:lstStyle/>
          <a:p>
            <a:pPr eaLnBrk="1" hangingPunct="1">
              <a:lnSpc>
                <a:spcPct val="80000"/>
              </a:lnSpc>
              <a:buFont typeface="Arial" charset="0"/>
              <a:buChar char="•"/>
              <a:defRPr/>
            </a:pPr>
            <a:r>
              <a:rPr lang="en-US" sz="2200" b="1" cap="all" dirty="0" smtClean="0">
                <a:solidFill>
                  <a:srgbClr val="990000"/>
                </a:solidFill>
              </a:rPr>
              <a:t>System is centrally located</a:t>
            </a:r>
          </a:p>
          <a:p>
            <a:pPr eaLnBrk="1" hangingPunct="1">
              <a:lnSpc>
                <a:spcPct val="80000"/>
              </a:lnSpc>
              <a:buFont typeface="Arial" charset="0"/>
              <a:buNone/>
              <a:defRPr/>
            </a:pPr>
            <a:endParaRPr lang="en-US" sz="2200" b="1" cap="all" dirty="0" smtClean="0">
              <a:solidFill>
                <a:srgbClr val="990000"/>
              </a:solidFill>
            </a:endParaRPr>
          </a:p>
          <a:p>
            <a:pPr eaLnBrk="1" hangingPunct="1">
              <a:lnSpc>
                <a:spcPct val="80000"/>
              </a:lnSpc>
              <a:buFont typeface="Arial" charset="0"/>
              <a:buChar char="•"/>
              <a:defRPr/>
            </a:pPr>
            <a:r>
              <a:rPr lang="en-US" sz="2200" b="1" cap="all" dirty="0" smtClean="0">
                <a:solidFill>
                  <a:srgbClr val="990000"/>
                </a:solidFill>
              </a:rPr>
              <a:t>Local banks to access system through central banks</a:t>
            </a:r>
          </a:p>
          <a:p>
            <a:pPr eaLnBrk="1" hangingPunct="1">
              <a:lnSpc>
                <a:spcPct val="80000"/>
              </a:lnSpc>
              <a:buFont typeface="Arial" charset="0"/>
              <a:buChar char="•"/>
              <a:defRPr/>
            </a:pPr>
            <a:endParaRPr lang="en-US" sz="2200" b="1" cap="all" dirty="0" smtClean="0">
              <a:solidFill>
                <a:srgbClr val="990000"/>
              </a:solidFill>
            </a:endParaRPr>
          </a:p>
          <a:p>
            <a:pPr eaLnBrk="1" hangingPunct="1">
              <a:lnSpc>
                <a:spcPct val="80000"/>
              </a:lnSpc>
              <a:buFont typeface="Arial" charset="0"/>
              <a:buChar char="•"/>
              <a:defRPr/>
            </a:pPr>
            <a:r>
              <a:rPr lang="en-US" sz="2200" b="1" cap="all" dirty="0" smtClean="0">
                <a:solidFill>
                  <a:srgbClr val="990000"/>
                </a:solidFill>
              </a:rPr>
              <a:t>Payment System linking central banks</a:t>
            </a:r>
          </a:p>
          <a:p>
            <a:pPr eaLnBrk="1" hangingPunct="1">
              <a:lnSpc>
                <a:spcPct val="80000"/>
              </a:lnSpc>
              <a:buFont typeface="Arial" charset="0"/>
              <a:buChar char="•"/>
              <a:defRPr/>
            </a:pPr>
            <a:endParaRPr lang="en-US" sz="2200" b="1" cap="all" dirty="0" smtClean="0">
              <a:solidFill>
                <a:srgbClr val="990000"/>
              </a:solidFill>
            </a:endParaRPr>
          </a:p>
          <a:p>
            <a:pPr eaLnBrk="1" hangingPunct="1">
              <a:lnSpc>
                <a:spcPct val="80000"/>
              </a:lnSpc>
              <a:buFont typeface="Arial" charset="0"/>
              <a:buChar char="•"/>
              <a:defRPr/>
            </a:pPr>
            <a:r>
              <a:rPr lang="en-US" sz="2200" b="1" cap="all" dirty="0" smtClean="0">
                <a:solidFill>
                  <a:srgbClr val="990000"/>
                </a:solidFill>
              </a:rPr>
              <a:t>Payments to be effected through clearing (not real time)</a:t>
            </a:r>
          </a:p>
          <a:p>
            <a:pPr eaLnBrk="1" hangingPunct="1">
              <a:lnSpc>
                <a:spcPct val="80000"/>
              </a:lnSpc>
              <a:buFont typeface="Arial" charset="0"/>
              <a:buChar char="•"/>
              <a:defRPr/>
            </a:pPr>
            <a:endParaRPr lang="en-US" sz="2200" b="1" cap="all" dirty="0" smtClean="0">
              <a:solidFill>
                <a:srgbClr val="990000"/>
              </a:solidFill>
            </a:endParaRPr>
          </a:p>
          <a:p>
            <a:pPr eaLnBrk="1" hangingPunct="1">
              <a:lnSpc>
                <a:spcPct val="80000"/>
              </a:lnSpc>
              <a:buFont typeface="Arial" charset="0"/>
              <a:buChar char="•"/>
              <a:defRPr/>
            </a:pPr>
            <a:r>
              <a:rPr lang="en-US" sz="2200" b="1" cap="all" dirty="0" smtClean="0">
                <a:solidFill>
                  <a:srgbClr val="990000"/>
                </a:solidFill>
              </a:rPr>
              <a:t>Principle of credit push (pre-funded </a:t>
            </a:r>
            <a:r>
              <a:rPr lang="en-US" sz="2200" b="1" cap="all" dirty="0" err="1" smtClean="0">
                <a:solidFill>
                  <a:srgbClr val="990000"/>
                </a:solidFill>
              </a:rPr>
              <a:t>aCcOUNT</a:t>
            </a:r>
            <a:r>
              <a:rPr lang="en-US" sz="2200" b="1" cap="all" dirty="0" smtClean="0">
                <a:solidFill>
                  <a:srgbClr val="990000"/>
                </a:solidFill>
              </a:rPr>
              <a:t>)</a:t>
            </a:r>
          </a:p>
          <a:p>
            <a:pPr eaLnBrk="1" hangingPunct="1">
              <a:lnSpc>
                <a:spcPct val="80000"/>
              </a:lnSpc>
              <a:buFont typeface="Arial" charset="0"/>
              <a:buChar char="•"/>
              <a:defRPr/>
            </a:pPr>
            <a:endParaRPr lang="en-US" sz="2200" b="1" cap="all" dirty="0" smtClean="0">
              <a:solidFill>
                <a:srgbClr val="990000"/>
              </a:solidFill>
            </a:endParaRPr>
          </a:p>
          <a:p>
            <a:pPr eaLnBrk="1" hangingPunct="1">
              <a:lnSpc>
                <a:spcPct val="80000"/>
              </a:lnSpc>
              <a:buFont typeface="Arial" charset="0"/>
              <a:buChar char="•"/>
              <a:defRPr/>
            </a:pPr>
            <a:r>
              <a:rPr lang="en-US" sz="2200" b="1" cap="all" dirty="0" smtClean="0">
                <a:solidFill>
                  <a:srgbClr val="990000"/>
                </a:solidFill>
              </a:rPr>
              <a:t>Compliant with BIS core principles</a:t>
            </a:r>
          </a:p>
          <a:p>
            <a:pPr marL="0" indent="0">
              <a:buFont typeface="Arial" charset="0"/>
              <a:buNone/>
              <a:defRPr/>
            </a:pPr>
            <a:endParaRPr lang="en-GB" sz="2200" dirty="0"/>
          </a:p>
        </p:txBody>
      </p:sp>
      <p:pic>
        <p:nvPicPr>
          <p:cNvPr id="1126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0425" y="6194425"/>
            <a:ext cx="66357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cid:image002.jpg@01C447AC.C50395B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467725" y="6181725"/>
            <a:ext cx="6762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7550" y="6051550"/>
            <a:ext cx="8064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0313" y="5214938"/>
            <a:ext cx="1419225"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8625" y="2286000"/>
            <a:ext cx="1381125" cy="172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85875" y="1524000"/>
            <a:ext cx="92392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eft-Right Arrow 7"/>
          <p:cNvSpPr/>
          <p:nvPr/>
        </p:nvSpPr>
        <p:spPr>
          <a:xfrm>
            <a:off x="2285984" y="1809745"/>
            <a:ext cx="2500330" cy="484632"/>
          </a:xfrm>
          <a:prstGeom prst="leftRightArrow">
            <a:avLst/>
          </a:prstGeom>
        </p:spPr>
        <p:style>
          <a:lnRef idx="0">
            <a:schemeClr val="accent1"/>
          </a:lnRef>
          <a:fillRef idx="3">
            <a:schemeClr val="accent1"/>
          </a:fillRef>
          <a:effectRef idx="3">
            <a:schemeClr val="accent1"/>
          </a:effectRef>
          <a:fontRef idx="minor">
            <a:schemeClr val="lt1"/>
          </a:fontRef>
        </p:style>
        <p:txBody>
          <a:bodyPr anchor="ctr"/>
          <a:lstStyle/>
          <a:p>
            <a:pPr algn="ctr" eaLnBrk="1" fontAlgn="auto" hangingPunct="1">
              <a:spcBef>
                <a:spcPts val="0"/>
              </a:spcBef>
              <a:spcAft>
                <a:spcPts val="0"/>
              </a:spcAft>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T r a d e</a:t>
            </a:r>
            <a:endParaRPr lang="en-GB"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1332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71688" y="928688"/>
            <a:ext cx="2928937"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85938" y="3857625"/>
            <a:ext cx="1238250"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57563" y="4500563"/>
            <a:ext cx="23622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323" name="Object 6"/>
          <p:cNvGraphicFramePr>
            <a:graphicFrameLocks noChangeAspect="1"/>
          </p:cNvGraphicFramePr>
          <p:nvPr/>
        </p:nvGraphicFramePr>
        <p:xfrm>
          <a:off x="2786063" y="3357563"/>
          <a:ext cx="500062" cy="1681162"/>
        </p:xfrm>
        <a:graphic>
          <a:graphicData uri="http://schemas.openxmlformats.org/presentationml/2006/ole">
            <mc:AlternateContent xmlns:mc="http://schemas.openxmlformats.org/markup-compatibility/2006">
              <mc:Choice xmlns:v="urn:schemas-microsoft-com:vml" Requires="v">
                <p:oleObj spid="_x0000_s13383" name="Visio" r:id="rId12" imgW="289695" imgH="970874" progId="Visio.Drawing.6">
                  <p:link updateAutomatic="1"/>
                </p:oleObj>
              </mc:Choice>
              <mc:Fallback>
                <p:oleObj name="Visio" r:id="rId12" imgW="289695" imgH="970874" progId="Visio.Drawing.6">
                  <p:link updateAutomatic="1"/>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86063" y="3357563"/>
                        <a:ext cx="500062" cy="168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3324" name="Picture 2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86313" y="1643063"/>
            <a:ext cx="100012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5"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86000" y="2357438"/>
            <a:ext cx="2714625"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6" name="Picture 2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28750" y="3000375"/>
            <a:ext cx="140017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327" name="Object 7"/>
          <p:cNvGraphicFramePr>
            <a:graphicFrameLocks noChangeAspect="1"/>
          </p:cNvGraphicFramePr>
          <p:nvPr/>
        </p:nvGraphicFramePr>
        <p:xfrm>
          <a:off x="2786063" y="3357563"/>
          <a:ext cx="1143000" cy="2039937"/>
        </p:xfrm>
        <a:graphic>
          <a:graphicData uri="http://schemas.openxmlformats.org/presentationml/2006/ole">
            <mc:AlternateContent xmlns:mc="http://schemas.openxmlformats.org/markup-compatibility/2006">
              <mc:Choice xmlns:v="urn:schemas-microsoft-com:vml" Requires="v">
                <p:oleObj spid="_x0000_s13384" name="Visio" r:id="rId12" imgW="552416" imgH="1314045" progId="Visio.Drawing.6">
                  <p:link updateAutomatic="1"/>
                </p:oleObj>
              </mc:Choice>
              <mc:Fallback>
                <p:oleObj name="Visio" r:id="rId12" imgW="552416" imgH="1314045" progId="Visio.Drawing.6">
                  <p:link updateAutomatic="1"/>
                  <p:pic>
                    <p:nvPicPr>
                      <p:cNvPr id="0" name="Object 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786063" y="3357563"/>
                        <a:ext cx="1143000" cy="203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3328" name="Picture 2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76713" y="3214688"/>
            <a:ext cx="260985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2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214938" y="2500313"/>
            <a:ext cx="11811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20"/>
          <p:cNvSpPr txBox="1">
            <a:spLocks noChangeArrowheads="1"/>
          </p:cNvSpPr>
          <p:nvPr/>
        </p:nvSpPr>
        <p:spPr bwMode="auto">
          <a:xfrm>
            <a:off x="2500313" y="285750"/>
            <a:ext cx="5156200" cy="523875"/>
          </a:xfrm>
          <a:prstGeom prst="rect">
            <a:avLst/>
          </a:prstGeom>
          <a:noFill/>
          <a:ln w="9525">
            <a:noFill/>
            <a:miter lim="800000"/>
            <a:headEnd/>
            <a:tailEnd/>
          </a:ln>
        </p:spPr>
        <p:txBody>
          <a:bodyPr wrap="none">
            <a:spAutoFit/>
          </a:bodyPr>
          <a:lstStyle/>
          <a:p>
            <a:pPr eaLnBrk="1" hangingPunct="1">
              <a:defRPr/>
            </a:pPr>
            <a:r>
              <a:rPr lang="en-US" sz="2800" b="1" dirty="0">
                <a:solidFill>
                  <a:srgbClr val="990000"/>
                </a:solidFill>
                <a:latin typeface="+mj-lt"/>
                <a:ea typeface="+mj-ea"/>
                <a:cs typeface="+mj-cs"/>
              </a:rPr>
              <a:t>Traditional Cross Border Payment</a:t>
            </a:r>
            <a:endParaRPr lang="en-GB" sz="2800" b="1" dirty="0">
              <a:solidFill>
                <a:srgbClr val="990000"/>
              </a:solidFill>
              <a:latin typeface="+mj-lt"/>
              <a:ea typeface="+mj-ea"/>
              <a:cs typeface="+mj-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descr="cid:image002.jpg@01C447AC.C50395B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8467725" y="6181725"/>
            <a:ext cx="6762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37550" y="6051550"/>
            <a:ext cx="8064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85875" y="1524000"/>
            <a:ext cx="92392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eft-Right Arrow 5"/>
          <p:cNvSpPr/>
          <p:nvPr/>
        </p:nvSpPr>
        <p:spPr>
          <a:xfrm>
            <a:off x="2285984" y="1809745"/>
            <a:ext cx="2500330" cy="484632"/>
          </a:xfrm>
          <a:prstGeom prst="leftRightArrow">
            <a:avLst/>
          </a:prstGeom>
        </p:spPr>
        <p:style>
          <a:lnRef idx="0">
            <a:schemeClr val="accent1"/>
          </a:lnRef>
          <a:fillRef idx="3">
            <a:schemeClr val="accent1"/>
          </a:fillRef>
          <a:effectRef idx="3">
            <a:schemeClr val="accent1"/>
          </a:effectRef>
          <a:fontRef idx="minor">
            <a:schemeClr val="lt1"/>
          </a:fontRef>
        </p:style>
        <p:txBody>
          <a:bodyPr anchor="ctr"/>
          <a:lstStyle/>
          <a:p>
            <a:pPr algn="ctr" eaLnBrk="1" fontAlgn="auto" hangingPunct="1">
              <a:spcBef>
                <a:spcPts val="0"/>
              </a:spcBef>
              <a:spcAft>
                <a:spcPts val="0"/>
              </a:spcAft>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T r a d e</a:t>
            </a:r>
            <a:endParaRPr lang="en-GB"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14342"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71688" y="928688"/>
            <a:ext cx="2928937"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86313" y="1643063"/>
            <a:ext cx="100012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0" y="2357438"/>
            <a:ext cx="2714625"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2938" y="2428875"/>
            <a:ext cx="10953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6" name="Picture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71613" y="3071813"/>
            <a:ext cx="16002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29000" y="4714875"/>
            <a:ext cx="200977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8" name="Picture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14563" y="3929063"/>
            <a:ext cx="1162050"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86313" y="4029075"/>
            <a:ext cx="457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0" name="Picture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rot="192369">
            <a:off x="3251200" y="3894138"/>
            <a:ext cx="1619250"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1" name="Picture 1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429000" y="4357688"/>
            <a:ext cx="138112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2" name="Picture 1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572000" y="3143250"/>
            <a:ext cx="13716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3" name="Picture 1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000750" y="3143250"/>
            <a:ext cx="120015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354" name="Object 4"/>
          <p:cNvGraphicFramePr>
            <a:graphicFrameLocks noChangeAspect="1"/>
          </p:cNvGraphicFramePr>
          <p:nvPr/>
        </p:nvGraphicFramePr>
        <p:xfrm>
          <a:off x="5643563" y="2571750"/>
          <a:ext cx="1285875" cy="609600"/>
        </p:xfrm>
        <a:graphic>
          <a:graphicData uri="http://schemas.openxmlformats.org/presentationml/2006/ole">
            <mc:AlternateContent xmlns:mc="http://schemas.openxmlformats.org/markup-compatibility/2006">
              <mc:Choice xmlns:v="urn:schemas-microsoft-com:vml" Requires="v">
                <p:oleObj spid="_x0000_s14388" name="Visio" r:id="rId20" imgW="605554" imgH="824149" progId="Visio.Drawing.6">
                  <p:link updateAutomatic="1"/>
                </p:oleObj>
              </mc:Choice>
              <mc:Fallback>
                <p:oleObj name="Visio" r:id="rId20" imgW="605554" imgH="824149" progId="Visio.Drawing.6">
                  <p:link updateAutomatic="1"/>
                  <p:pic>
                    <p:nvPicPr>
                      <p:cNvPr id="0" name="Object 4"/>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643563" y="2571750"/>
                        <a:ext cx="12858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55" name="TextBox 19"/>
          <p:cNvSpPr txBox="1">
            <a:spLocks noChangeArrowheads="1"/>
          </p:cNvSpPr>
          <p:nvPr/>
        </p:nvSpPr>
        <p:spPr bwMode="auto">
          <a:xfrm>
            <a:off x="5572125" y="5786438"/>
            <a:ext cx="5286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solidFill>
                  <a:srgbClr val="FF0000"/>
                </a:solidFill>
              </a:rPr>
              <a:t>T+0</a:t>
            </a:r>
            <a:endParaRPr lang="en-GB" altLang="en-US" sz="1800">
              <a:solidFill>
                <a:srgbClr val="FF0000"/>
              </a:solidFill>
            </a:endParaRPr>
          </a:p>
        </p:txBody>
      </p:sp>
      <p:sp>
        <p:nvSpPr>
          <p:cNvPr id="21" name="Rounded Rectangle 20"/>
          <p:cNvSpPr/>
          <p:nvPr/>
        </p:nvSpPr>
        <p:spPr>
          <a:xfrm>
            <a:off x="6215063" y="2857500"/>
            <a:ext cx="1214437" cy="32861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4357" name="TextBox 21"/>
          <p:cNvSpPr txBox="1">
            <a:spLocks noChangeArrowheads="1"/>
          </p:cNvSpPr>
          <p:nvPr/>
        </p:nvSpPr>
        <p:spPr bwMode="auto">
          <a:xfrm>
            <a:off x="6643688" y="5500688"/>
            <a:ext cx="582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solidFill>
                  <a:srgbClr val="FF0000"/>
                </a:solidFill>
              </a:rPr>
              <a:t>T+0 </a:t>
            </a:r>
          </a:p>
          <a:p>
            <a:pPr eaLnBrk="1" hangingPunct="1">
              <a:spcBef>
                <a:spcPct val="0"/>
              </a:spcBef>
              <a:buFontTx/>
              <a:buNone/>
            </a:pPr>
            <a:r>
              <a:rPr lang="en-US" altLang="en-US" sz="1800">
                <a:solidFill>
                  <a:srgbClr val="FF0000"/>
                </a:solidFill>
              </a:rPr>
              <a:t>T+1</a:t>
            </a:r>
            <a:endParaRPr lang="en-GB" altLang="en-US" sz="1800">
              <a:solidFill>
                <a:srgbClr val="FF0000"/>
              </a:solidFill>
            </a:endParaRPr>
          </a:p>
        </p:txBody>
      </p:sp>
      <p:grpSp>
        <p:nvGrpSpPr>
          <p:cNvPr id="14358" name="Group 36"/>
          <p:cNvGrpSpPr>
            <a:grpSpLocks/>
          </p:cNvGrpSpPr>
          <p:nvPr/>
        </p:nvGrpSpPr>
        <p:grpSpPr bwMode="auto">
          <a:xfrm>
            <a:off x="285750" y="2857500"/>
            <a:ext cx="5857875" cy="3441700"/>
            <a:chOff x="285720" y="2857496"/>
            <a:chExt cx="5857916" cy="3441166"/>
          </a:xfrm>
        </p:grpSpPr>
        <p:sp>
          <p:nvSpPr>
            <p:cNvPr id="24" name="Rounded Rectangle 23"/>
            <p:cNvSpPr/>
            <p:nvPr/>
          </p:nvSpPr>
          <p:spPr>
            <a:xfrm>
              <a:off x="285720" y="2857496"/>
              <a:ext cx="5857916" cy="3357042"/>
            </a:xfrm>
            <a:prstGeom prst="roundRect">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anchor="b"/>
            <a:lstStyle/>
            <a:p>
              <a:pPr algn="ctr" eaLnBrk="1" fontAlgn="auto" hangingPunct="1">
                <a:spcBef>
                  <a:spcPts val="0"/>
                </a:spcBef>
                <a:spcAft>
                  <a:spcPts val="0"/>
                </a:spcAft>
                <a:defRPr/>
              </a:pPr>
              <a:endParaRPr lang="en-GB" dirty="0"/>
            </a:p>
          </p:txBody>
        </p:sp>
        <p:sp>
          <p:nvSpPr>
            <p:cNvPr id="14361" name="TextBox 35"/>
            <p:cNvSpPr txBox="1">
              <a:spLocks noChangeArrowheads="1"/>
            </p:cNvSpPr>
            <p:nvPr/>
          </p:nvSpPr>
          <p:spPr bwMode="auto">
            <a:xfrm>
              <a:off x="1357290" y="5929330"/>
              <a:ext cx="7521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REPSS</a:t>
              </a:r>
              <a:endParaRPr lang="en-GB" altLang="en-US" sz="1800"/>
            </a:p>
          </p:txBody>
        </p:sp>
      </p:grpSp>
      <p:sp>
        <p:nvSpPr>
          <p:cNvPr id="26" name="TextBox 37"/>
          <p:cNvSpPr txBox="1">
            <a:spLocks noChangeArrowheads="1"/>
          </p:cNvSpPr>
          <p:nvPr/>
        </p:nvSpPr>
        <p:spPr bwMode="auto">
          <a:xfrm>
            <a:off x="5500688" y="285750"/>
            <a:ext cx="2141537" cy="523875"/>
          </a:xfrm>
          <a:prstGeom prst="rect">
            <a:avLst/>
          </a:prstGeom>
          <a:noFill/>
          <a:ln w="9525">
            <a:noFill/>
            <a:miter lim="800000"/>
            <a:headEnd/>
            <a:tailEnd/>
          </a:ln>
        </p:spPr>
        <p:txBody>
          <a:bodyPr wrap="none">
            <a:spAutoFit/>
          </a:bodyPr>
          <a:lstStyle/>
          <a:p>
            <a:pPr eaLnBrk="1" hangingPunct="1">
              <a:defRPr/>
            </a:pPr>
            <a:r>
              <a:rPr lang="en-US" sz="2800" b="1" dirty="0">
                <a:solidFill>
                  <a:srgbClr val="990000"/>
                </a:solidFill>
                <a:latin typeface="+mj-lt"/>
                <a:ea typeface="+mj-ea"/>
                <a:cs typeface="+mj-cs"/>
              </a:rPr>
              <a:t>REPSS Model</a:t>
            </a:r>
            <a:endParaRPr lang="en-GB" sz="2800" b="1" dirty="0">
              <a:solidFill>
                <a:srgbClr val="990000"/>
              </a:solidFill>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90513"/>
            <a:ext cx="7772400" cy="1066800"/>
          </a:xfrm>
          <a:gradFill rotWithShape="0">
            <a:gsLst>
              <a:gs pos="0">
                <a:srgbClr val="FFEFD1"/>
              </a:gs>
              <a:gs pos="64999">
                <a:srgbClr val="F0EBD5"/>
              </a:gs>
              <a:gs pos="100000">
                <a:srgbClr val="D1C39F"/>
              </a:gs>
            </a:gsLst>
            <a:path path="shape">
              <a:fillToRect l="50000" t="50000" r="50000" b="50000"/>
            </a:path>
          </a:gradFill>
          <a:ln>
            <a:solidFill>
              <a:srgbClr val="993300"/>
            </a:solidFill>
            <a:miter lim="800000"/>
            <a:headEnd/>
            <a:tailEnd/>
          </a:ln>
        </p:spPr>
        <p:txBody>
          <a:bodyPr/>
          <a:lstStyle/>
          <a:p>
            <a:pPr eaLnBrk="1" hangingPunct="1"/>
            <a:r>
              <a:rPr lang="en-US" altLang="en-US" sz="4000" b="1" smtClean="0">
                <a:solidFill>
                  <a:srgbClr val="990000"/>
                </a:solidFill>
              </a:rPr>
              <a:t>BENEFITS</a:t>
            </a:r>
          </a:p>
        </p:txBody>
      </p:sp>
      <p:sp>
        <p:nvSpPr>
          <p:cNvPr id="15363" name="Rectangle 6"/>
          <p:cNvSpPr>
            <a:spLocks noGrp="1" noChangeArrowheads="1"/>
          </p:cNvSpPr>
          <p:nvPr>
            <p:ph type="body" idx="1"/>
          </p:nvPr>
        </p:nvSpPr>
        <p:spPr>
          <a:xfrm>
            <a:off x="685800" y="1524000"/>
            <a:ext cx="8077200" cy="4953000"/>
          </a:xfrm>
          <a:noFill/>
        </p:spPr>
        <p:txBody>
          <a:bodyPr/>
          <a:lstStyle/>
          <a:p>
            <a:pPr eaLnBrk="1" hangingPunct="1">
              <a:spcBef>
                <a:spcPts val="1800"/>
              </a:spcBef>
              <a:buFont typeface="Wingdings" panose="05000000000000000000" pitchFamily="2" charset="2"/>
              <a:buChar char="Ø"/>
            </a:pPr>
            <a:r>
              <a:rPr lang="en-US" altLang="en-US" sz="2000" b="1" smtClean="0">
                <a:solidFill>
                  <a:srgbClr val="990000"/>
                </a:solidFill>
              </a:rPr>
              <a:t>REDUCES NUMBER OF SETTLEMENT TRANSACTIONS</a:t>
            </a:r>
          </a:p>
          <a:p>
            <a:pPr eaLnBrk="1" hangingPunct="1">
              <a:spcBef>
                <a:spcPts val="1800"/>
              </a:spcBef>
              <a:buFont typeface="Wingdings" panose="05000000000000000000" pitchFamily="2" charset="2"/>
              <a:buChar char="Ø"/>
            </a:pPr>
            <a:r>
              <a:rPr lang="en-US" altLang="en-US" sz="2000" b="1" smtClean="0">
                <a:solidFill>
                  <a:srgbClr val="990000"/>
                </a:solidFill>
              </a:rPr>
              <a:t>REDUCES FOREIGN CORRESPONDENT BANKING CHARGES</a:t>
            </a:r>
          </a:p>
          <a:p>
            <a:pPr eaLnBrk="1" hangingPunct="1">
              <a:spcBef>
                <a:spcPts val="1800"/>
              </a:spcBef>
              <a:buFont typeface="Wingdings" panose="05000000000000000000" pitchFamily="2" charset="2"/>
              <a:buChar char="Ø"/>
            </a:pPr>
            <a:r>
              <a:rPr lang="en-US" altLang="en-US" sz="2000" b="1" smtClean="0">
                <a:solidFill>
                  <a:srgbClr val="990000"/>
                </a:solidFill>
              </a:rPr>
              <a:t>REDUCES COST OF INTRA-REGIONAL TRADE</a:t>
            </a:r>
          </a:p>
          <a:p>
            <a:pPr eaLnBrk="1" hangingPunct="1">
              <a:spcBef>
                <a:spcPts val="1800"/>
              </a:spcBef>
              <a:buFont typeface="Wingdings" panose="05000000000000000000" pitchFamily="2" charset="2"/>
              <a:buChar char="Ø"/>
            </a:pPr>
            <a:r>
              <a:rPr lang="en-US" altLang="en-US" sz="2000" b="1" smtClean="0">
                <a:solidFill>
                  <a:srgbClr val="990000"/>
                </a:solidFill>
              </a:rPr>
              <a:t>REDUCES SETTLEMENT TIME PERIOD</a:t>
            </a:r>
          </a:p>
          <a:p>
            <a:pPr eaLnBrk="1" hangingPunct="1">
              <a:spcBef>
                <a:spcPts val="1800"/>
              </a:spcBef>
              <a:buFont typeface="Wingdings" panose="05000000000000000000" pitchFamily="2" charset="2"/>
              <a:buChar char="Ø"/>
            </a:pPr>
            <a:r>
              <a:rPr lang="en-US" altLang="en-US" sz="2000" b="1" smtClean="0">
                <a:solidFill>
                  <a:srgbClr val="990000"/>
                </a:solidFill>
              </a:rPr>
              <a:t>GUARANTEES PROMPT PAYMENT TO EXPORTER</a:t>
            </a:r>
          </a:p>
          <a:p>
            <a:pPr eaLnBrk="1" hangingPunct="1">
              <a:spcBef>
                <a:spcPts val="1800"/>
              </a:spcBef>
              <a:buFont typeface="Wingdings" panose="05000000000000000000" pitchFamily="2" charset="2"/>
              <a:buChar char="Ø"/>
            </a:pPr>
            <a:r>
              <a:rPr lang="en-US" altLang="en-US" sz="2000" b="1" smtClean="0">
                <a:solidFill>
                  <a:srgbClr val="990000"/>
                </a:solidFill>
              </a:rPr>
              <a:t>BUILDS TRUST AMONG TRADERS</a:t>
            </a:r>
          </a:p>
          <a:p>
            <a:pPr eaLnBrk="1" hangingPunct="1">
              <a:spcBef>
                <a:spcPts val="1800"/>
              </a:spcBef>
              <a:buFont typeface="Wingdings" panose="05000000000000000000" pitchFamily="2" charset="2"/>
              <a:buChar char="Ø"/>
            </a:pPr>
            <a:r>
              <a:rPr lang="en-US" altLang="en-US" sz="2000" b="1" smtClean="0">
                <a:solidFill>
                  <a:srgbClr val="990000"/>
                </a:solidFill>
              </a:rPr>
              <a:t>SETTLEMENT FINALITY</a:t>
            </a:r>
          </a:p>
          <a:p>
            <a:pPr eaLnBrk="1" hangingPunct="1">
              <a:spcBef>
                <a:spcPts val="1800"/>
              </a:spcBef>
              <a:buFont typeface="Wingdings" panose="05000000000000000000" pitchFamily="2" charset="2"/>
              <a:buChar char="Ø"/>
            </a:pPr>
            <a:r>
              <a:rPr lang="en-US" altLang="en-US" sz="2000" b="1" smtClean="0">
                <a:solidFill>
                  <a:srgbClr val="990000"/>
                </a:solidFill>
              </a:rPr>
              <a:t>LEVELS PLAYING FIELD FOR COMMERCIAL BANKS</a:t>
            </a:r>
          </a:p>
          <a:p>
            <a:pPr eaLnBrk="1" hangingPunct="1">
              <a:spcBef>
                <a:spcPts val="1800"/>
              </a:spcBef>
              <a:buFont typeface="Wingdings" panose="05000000000000000000" pitchFamily="2" charset="2"/>
              <a:buChar char="Ø"/>
            </a:pPr>
            <a:r>
              <a:rPr lang="en-US" altLang="en-US" sz="2000" b="1" smtClean="0">
                <a:solidFill>
                  <a:srgbClr val="990000"/>
                </a:solidFill>
              </a:rPr>
              <a:t>EVENTUALLY ALLOWS TRADE ON OPEN ACCOUNT</a:t>
            </a:r>
          </a:p>
          <a:p>
            <a:pPr eaLnBrk="1" hangingPunct="1">
              <a:spcAft>
                <a:spcPts val="600"/>
              </a:spcAft>
              <a:buFont typeface="Wingdings" panose="05000000000000000000" pitchFamily="2" charset="2"/>
              <a:buChar char="Ø"/>
            </a:pPr>
            <a:endParaRPr lang="en-US" altLang="en-US" sz="2400" b="1" smtClean="0">
              <a:solidFill>
                <a:srgbClr val="990000"/>
              </a:solidFill>
            </a:endParaRPr>
          </a:p>
        </p:txBody>
      </p:sp>
      <p:pic>
        <p:nvPicPr>
          <p:cNvPr id="15364" name="Picture 7" descr="cid:image002.jpg@01C447AC.C50395B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467725" y="6181725"/>
            <a:ext cx="6762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37550" y="6051550"/>
            <a:ext cx="8064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628775"/>
            <a:ext cx="8229600" cy="4525963"/>
          </a:xfrm>
        </p:spPr>
        <p:txBody>
          <a:bodyPr/>
          <a:lstStyle/>
          <a:p>
            <a:pPr marL="109728" indent="0" algn="ctr">
              <a:lnSpc>
                <a:spcPct val="150000"/>
              </a:lnSpc>
              <a:buFont typeface="Arial" panose="020B0604020202020204" pitchFamily="34" charset="0"/>
              <a:buNone/>
              <a:defRPr/>
            </a:pPr>
            <a:r>
              <a:rPr lang="en-US" sz="2800" b="1" dirty="0" smtClean="0">
                <a:solidFill>
                  <a:srgbClr val="990000"/>
                </a:solidFill>
              </a:rPr>
              <a:t>ROLE OF CCH</a:t>
            </a:r>
            <a:endParaRPr lang="en-GB" sz="2800" b="1" dirty="0" smtClean="0">
              <a:solidFill>
                <a:srgbClr val="990000"/>
              </a:solidFill>
            </a:endParaRPr>
          </a:p>
          <a:p>
            <a:pPr marL="566928" indent="-457200">
              <a:lnSpc>
                <a:spcPct val="150000"/>
              </a:lnSpc>
              <a:buFont typeface="Arial" charset="0"/>
              <a:buChar char="•"/>
              <a:defRPr/>
            </a:pPr>
            <a:r>
              <a:rPr lang="en-GB" sz="2200" b="1" dirty="0" smtClean="0">
                <a:solidFill>
                  <a:srgbClr val="990000"/>
                </a:solidFill>
              </a:rPr>
              <a:t>PROVIDE THE PAYMENT AND SETTLEMENT SERVICES TO THE PARTICIPANT</a:t>
            </a:r>
          </a:p>
          <a:p>
            <a:pPr marL="566928" indent="-457200">
              <a:lnSpc>
                <a:spcPct val="150000"/>
              </a:lnSpc>
              <a:buFont typeface="Arial" charset="0"/>
              <a:buChar char="•"/>
              <a:defRPr/>
            </a:pPr>
            <a:r>
              <a:rPr lang="en-GB" sz="2200" b="1" dirty="0" smtClean="0">
                <a:solidFill>
                  <a:srgbClr val="990000"/>
                </a:solidFill>
              </a:rPr>
              <a:t>ENSURE THE ON-GOING STABILITY, OPERATIONAL CAPABILITY AND EFFICIENCY OF REPSS</a:t>
            </a:r>
          </a:p>
          <a:p>
            <a:pPr marL="566928" indent="-457200">
              <a:lnSpc>
                <a:spcPct val="150000"/>
              </a:lnSpc>
              <a:buFont typeface="Arial" charset="0"/>
              <a:buChar char="•"/>
              <a:defRPr/>
            </a:pPr>
            <a:r>
              <a:rPr lang="en-GB" sz="2200" b="1" dirty="0" smtClean="0">
                <a:solidFill>
                  <a:srgbClr val="990000"/>
                </a:solidFill>
              </a:rPr>
              <a:t>DISCHARGE AND CLEAR THE BANK’S PAYMENT OBLIGATIONS TO OTHER PARTICIPANTS</a:t>
            </a:r>
          </a:p>
          <a:p>
            <a:pPr>
              <a:buFont typeface="Arial" charset="0"/>
              <a:buChar char="•"/>
              <a:defRPr/>
            </a:pPr>
            <a:endParaRPr lang="en-GB" dirty="0" smtClean="0"/>
          </a:p>
        </p:txBody>
      </p:sp>
      <p:sp>
        <p:nvSpPr>
          <p:cNvPr id="4" name="Title 1"/>
          <p:cNvSpPr txBox="1">
            <a:spLocks/>
          </p:cNvSpPr>
          <p:nvPr/>
        </p:nvSpPr>
        <p:spPr bwMode="auto">
          <a:xfrm>
            <a:off x="609600" y="228600"/>
            <a:ext cx="8229600" cy="1143000"/>
          </a:xfrm>
          <a:prstGeom prst="rect">
            <a:avLst/>
          </a:prstGeom>
          <a:gradFill rotWithShape="0">
            <a:gsLst>
              <a:gs pos="0">
                <a:srgbClr val="FFEFD1"/>
              </a:gs>
              <a:gs pos="64999">
                <a:srgbClr val="F0EBD5"/>
              </a:gs>
              <a:gs pos="100000">
                <a:srgbClr val="D1C39F"/>
              </a:gs>
            </a:gsLst>
            <a:path path="shape">
              <a:fillToRect l="50000" t="50000" r="50000" b="50000"/>
            </a:path>
          </a:gradFill>
          <a:ln>
            <a:solidFill>
              <a:srgbClr val="993300"/>
            </a:solidFill>
          </a:ln>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ZW" altLang="en-US" sz="3200" b="1" dirty="0" smtClean="0">
                <a:solidFill>
                  <a:srgbClr val="990000"/>
                </a:solidFill>
                <a:latin typeface="+mn-lt"/>
                <a:ea typeface="+mn-ea"/>
                <a:cs typeface="+mn-cs"/>
              </a:rPr>
              <a:t>ROLES AND RESPONSIBILITIES</a:t>
            </a:r>
            <a:endParaRPr lang="en-ZW" altLang="en-US" sz="3200" b="1" dirty="0">
              <a:solidFill>
                <a:srgbClr val="990000"/>
              </a:solidFill>
              <a:latin typeface="+mn-lt"/>
              <a:ea typeface="+mn-ea"/>
              <a:cs typeface="+mn-cs"/>
            </a:endParaRPr>
          </a:p>
        </p:txBody>
      </p:sp>
      <p:pic>
        <p:nvPicPr>
          <p:cNvPr id="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7550" y="6051550"/>
            <a:ext cx="8064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714375"/>
            <a:ext cx="8229600" cy="563563"/>
          </a:xfrm>
        </p:spPr>
        <p:txBody>
          <a:bodyPr>
            <a:noAutofit/>
          </a:bodyPr>
          <a:lstStyle/>
          <a:p>
            <a:pPr>
              <a:defRPr/>
            </a:pPr>
            <a:r>
              <a:rPr lang="en-US" sz="2800" b="1" dirty="0" smtClean="0">
                <a:solidFill>
                  <a:srgbClr val="990000"/>
                </a:solidFill>
                <a:latin typeface="+mn-lt"/>
                <a:ea typeface="+mn-ea"/>
                <a:cs typeface="+mn-cs"/>
              </a:rPr>
              <a:t>ROLE OF SETTLEMENT BANK</a:t>
            </a:r>
            <a:endParaRPr lang="en-GB" sz="2800" b="1" dirty="0" smtClean="0">
              <a:solidFill>
                <a:srgbClr val="990000"/>
              </a:solidFill>
              <a:latin typeface="+mn-lt"/>
              <a:ea typeface="+mn-ea"/>
              <a:cs typeface="+mn-cs"/>
            </a:endParaRPr>
          </a:p>
        </p:txBody>
      </p:sp>
      <p:sp>
        <p:nvSpPr>
          <p:cNvPr id="17411" name="Content Placeholder 2"/>
          <p:cNvSpPr>
            <a:spLocks noGrp="1"/>
          </p:cNvSpPr>
          <p:nvPr>
            <p:ph idx="1"/>
          </p:nvPr>
        </p:nvSpPr>
        <p:spPr>
          <a:xfrm>
            <a:off x="457200" y="1484313"/>
            <a:ext cx="8229600" cy="4840287"/>
          </a:xfrm>
        </p:spPr>
        <p:txBody>
          <a:bodyPr/>
          <a:lstStyle/>
          <a:p>
            <a:pPr marL="566738" indent="-457200">
              <a:lnSpc>
                <a:spcPct val="150000"/>
              </a:lnSpc>
            </a:pPr>
            <a:r>
              <a:rPr lang="en-US" altLang="en-US" sz="2200" b="1" smtClean="0">
                <a:solidFill>
                  <a:srgbClr val="990000"/>
                </a:solidFill>
              </a:rPr>
              <a:t>HOLD ACCOUNTS OF THE PARTICIPANTS IN ITS BOOKS </a:t>
            </a:r>
          </a:p>
          <a:p>
            <a:pPr marL="566738" indent="-457200">
              <a:lnSpc>
                <a:spcPct val="150000"/>
              </a:lnSpc>
            </a:pPr>
            <a:r>
              <a:rPr lang="en-US" altLang="en-US" sz="2200" b="1" smtClean="0">
                <a:solidFill>
                  <a:srgbClr val="990000"/>
                </a:solidFill>
              </a:rPr>
              <a:t>CARRY OUT SETTLEMENT SERVICES FOR REPSS</a:t>
            </a:r>
          </a:p>
          <a:p>
            <a:pPr marL="566738" indent="-457200">
              <a:lnSpc>
                <a:spcPct val="150000"/>
              </a:lnSpc>
            </a:pPr>
            <a:r>
              <a:rPr lang="en-US" altLang="en-US" sz="2200" b="1" smtClean="0">
                <a:solidFill>
                  <a:srgbClr val="990000"/>
                </a:solidFill>
              </a:rPr>
              <a:t>SEND END OF DAY SETTLEMENT REPORTS TO PARTICIPANTS</a:t>
            </a:r>
          </a:p>
          <a:p>
            <a:pPr marL="566738" indent="-457200">
              <a:lnSpc>
                <a:spcPct val="150000"/>
              </a:lnSpc>
            </a:pPr>
            <a:r>
              <a:rPr lang="en-US" altLang="en-US" sz="2200" b="1" smtClean="0">
                <a:solidFill>
                  <a:srgbClr val="990000"/>
                </a:solidFill>
              </a:rPr>
              <a:t>NOTIFY  CCH ABOUT CHANGES IN THE BALANCES OF PARTICIPANTS</a:t>
            </a:r>
          </a:p>
          <a:p>
            <a:pPr marL="566738" indent="-457200">
              <a:lnSpc>
                <a:spcPct val="150000"/>
              </a:lnSpc>
            </a:pPr>
            <a:r>
              <a:rPr lang="en-US" altLang="en-US" sz="2200" b="1" smtClean="0">
                <a:solidFill>
                  <a:srgbClr val="990000"/>
                </a:solidFill>
              </a:rPr>
              <a:t>CARRY OUT FUND TRANSFER TO/ON BEHALF OF THE PARTICIPANTS </a:t>
            </a:r>
          </a:p>
          <a:p>
            <a:pPr marL="566738" indent="-457200">
              <a:lnSpc>
                <a:spcPct val="150000"/>
              </a:lnSpc>
            </a:pPr>
            <a:r>
              <a:rPr lang="en-US" altLang="en-US" sz="2200" b="1" smtClean="0">
                <a:solidFill>
                  <a:srgbClr val="990000"/>
                </a:solidFill>
              </a:rPr>
              <a:t>SEND DAILY/MONTHLY STATEMENTS TO PARTICIPANTS</a:t>
            </a:r>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7550" y="6051550"/>
            <a:ext cx="8064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defRPr/>
            </a:pPr>
            <a:r>
              <a:rPr lang="en-US" sz="3200" b="1" dirty="0" smtClean="0">
                <a:solidFill>
                  <a:srgbClr val="990000"/>
                </a:solidFill>
                <a:latin typeface="+mn-lt"/>
                <a:ea typeface="+mn-ea"/>
                <a:cs typeface="+mn-cs"/>
              </a:rPr>
              <a:t>ROLE OF PARTICIPANT </a:t>
            </a:r>
            <a:endParaRPr lang="en-GB" sz="3200" b="1" dirty="0" smtClean="0">
              <a:solidFill>
                <a:srgbClr val="990000"/>
              </a:solidFill>
              <a:latin typeface="+mn-lt"/>
              <a:ea typeface="+mn-ea"/>
              <a:cs typeface="+mn-cs"/>
            </a:endParaRPr>
          </a:p>
        </p:txBody>
      </p:sp>
      <p:sp>
        <p:nvSpPr>
          <p:cNvPr id="18435" name="Content Placeholder 2"/>
          <p:cNvSpPr>
            <a:spLocks noGrp="1"/>
          </p:cNvSpPr>
          <p:nvPr>
            <p:ph idx="1"/>
          </p:nvPr>
        </p:nvSpPr>
        <p:spPr>
          <a:xfrm>
            <a:off x="468313" y="1700213"/>
            <a:ext cx="8229600" cy="4525962"/>
          </a:xfrm>
        </p:spPr>
        <p:txBody>
          <a:bodyPr/>
          <a:lstStyle/>
          <a:p>
            <a:pPr marL="566738" indent="-457200">
              <a:lnSpc>
                <a:spcPct val="150000"/>
              </a:lnSpc>
            </a:pPr>
            <a:r>
              <a:rPr lang="en-GB" altLang="en-US" sz="2200" b="1" smtClean="0">
                <a:solidFill>
                  <a:srgbClr val="990000"/>
                </a:solidFill>
              </a:rPr>
              <a:t>SEND PAYMENTS TO REPSS FROM COMMERCIAL BANKS</a:t>
            </a:r>
          </a:p>
          <a:p>
            <a:pPr marL="566738" indent="-457200">
              <a:lnSpc>
                <a:spcPct val="150000"/>
              </a:lnSpc>
            </a:pPr>
            <a:r>
              <a:rPr lang="en-GB" altLang="en-US" sz="2200" b="1" smtClean="0">
                <a:solidFill>
                  <a:srgbClr val="990000"/>
                </a:solidFill>
              </a:rPr>
              <a:t>PRESERVE AND ASSURE THE PRIVACY AND CONFIDENTIALITY OF THE DATA AND INFORMATION RELATED TO TRANSACTIONS</a:t>
            </a:r>
          </a:p>
          <a:p>
            <a:pPr marL="566738" indent="-457200">
              <a:lnSpc>
                <a:spcPct val="150000"/>
              </a:lnSpc>
            </a:pPr>
            <a:r>
              <a:rPr lang="en-GB" altLang="en-US" sz="2200" b="1" smtClean="0">
                <a:solidFill>
                  <a:srgbClr val="990000"/>
                </a:solidFill>
              </a:rPr>
              <a:t>PROVIDE INFORMATION TO CCH FOR THE SMOOTH DAY TO DAY RUNNING OF REPSS.</a:t>
            </a:r>
          </a:p>
          <a:p>
            <a:pPr marL="566738" indent="-457200">
              <a:lnSpc>
                <a:spcPct val="150000"/>
              </a:lnSpc>
            </a:pPr>
            <a:r>
              <a:rPr lang="en-US" altLang="en-US" sz="2200" b="1" smtClean="0">
                <a:solidFill>
                  <a:srgbClr val="990000"/>
                </a:solidFill>
              </a:rPr>
              <a:t>ENSURE THAT THEIR ACCOUNTS ARE ADEQUATELY FUNDED PRIOR TO SENDING PAYMENTS</a:t>
            </a:r>
          </a:p>
          <a:p>
            <a:pPr marL="566738" indent="-457200">
              <a:lnSpc>
                <a:spcPct val="150000"/>
              </a:lnSpc>
            </a:pPr>
            <a:r>
              <a:rPr lang="en-GB" altLang="en-US" sz="2200" b="1" smtClean="0">
                <a:solidFill>
                  <a:srgbClr val="990000"/>
                </a:solidFill>
              </a:rPr>
              <a:t>ENSURE THAT REPSS OPERATIONS ARE NOT DELAYED</a:t>
            </a:r>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7550" y="6051550"/>
            <a:ext cx="8064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95350"/>
          </a:xfrm>
          <a:gradFill rotWithShape="0">
            <a:gsLst>
              <a:gs pos="0">
                <a:srgbClr val="FFEFD1"/>
              </a:gs>
              <a:gs pos="64999">
                <a:srgbClr val="F0EBD5"/>
              </a:gs>
              <a:gs pos="100000">
                <a:srgbClr val="D1C39F"/>
              </a:gs>
            </a:gsLst>
            <a:path path="shape">
              <a:fillToRect l="50000" t="50000" r="50000" b="50000"/>
            </a:path>
          </a:gradFill>
          <a:ln>
            <a:solidFill>
              <a:srgbClr val="993300"/>
            </a:solidFill>
          </a:ln>
        </p:spPr>
        <p:txBody>
          <a:bodyPr/>
          <a:lstStyle/>
          <a:p>
            <a:pPr>
              <a:defRPr/>
            </a:pPr>
            <a:r>
              <a:rPr lang="en-US" sz="3200" b="1" dirty="0">
                <a:solidFill>
                  <a:srgbClr val="990000"/>
                </a:solidFill>
                <a:latin typeface="+mn-lt"/>
                <a:ea typeface="+mn-ea"/>
                <a:cs typeface="+mn-cs"/>
              </a:rPr>
              <a:t>LEGAL FOUNDATION</a:t>
            </a:r>
            <a:endParaRPr lang="en-GB" sz="3200" b="1" dirty="0">
              <a:solidFill>
                <a:srgbClr val="990000"/>
              </a:solidFill>
              <a:latin typeface="+mn-lt"/>
              <a:ea typeface="+mn-ea"/>
              <a:cs typeface="+mn-cs"/>
            </a:endParaRPr>
          </a:p>
        </p:txBody>
      </p:sp>
      <p:sp>
        <p:nvSpPr>
          <p:cNvPr id="11" name="Content Placeholder 2"/>
          <p:cNvSpPr>
            <a:spLocks noGrp="1"/>
          </p:cNvSpPr>
          <p:nvPr>
            <p:ph idx="1"/>
          </p:nvPr>
        </p:nvSpPr>
        <p:spPr/>
        <p:txBody>
          <a:bodyPr/>
          <a:lstStyle/>
          <a:p>
            <a:pPr marL="566928" indent="-457200">
              <a:lnSpc>
                <a:spcPct val="150000"/>
              </a:lnSpc>
              <a:buFont typeface="Arial" charset="0"/>
              <a:buChar char="•"/>
              <a:defRPr/>
            </a:pPr>
            <a:r>
              <a:rPr lang="en-US" sz="2200" b="1" dirty="0" smtClean="0">
                <a:solidFill>
                  <a:srgbClr val="990000"/>
                </a:solidFill>
              </a:rPr>
              <a:t>JURISDICTION</a:t>
            </a:r>
          </a:p>
          <a:p>
            <a:pPr marL="966978" lvl="1" indent="-457200">
              <a:lnSpc>
                <a:spcPct val="150000"/>
              </a:lnSpc>
              <a:buFont typeface="Arial" charset="0"/>
              <a:buChar char="–"/>
              <a:defRPr/>
            </a:pPr>
            <a:r>
              <a:rPr lang="en-US" sz="2200" b="1" dirty="0" smtClean="0">
                <a:solidFill>
                  <a:srgbClr val="990000"/>
                </a:solidFill>
              </a:rPr>
              <a:t>COMESA COURT OF JUSTICE</a:t>
            </a:r>
          </a:p>
          <a:p>
            <a:pPr marL="566928" indent="-457200">
              <a:lnSpc>
                <a:spcPct val="150000"/>
              </a:lnSpc>
              <a:buFont typeface="Arial" charset="0"/>
              <a:buChar char="•"/>
              <a:defRPr/>
            </a:pPr>
            <a:r>
              <a:rPr lang="en-US" sz="2200" b="1" dirty="0" smtClean="0">
                <a:solidFill>
                  <a:srgbClr val="990000"/>
                </a:solidFill>
              </a:rPr>
              <a:t>AGREEMENT BETWEEN BOM AND CCH</a:t>
            </a:r>
          </a:p>
          <a:p>
            <a:pPr marL="566928" indent="-457200">
              <a:lnSpc>
                <a:spcPct val="150000"/>
              </a:lnSpc>
              <a:buFont typeface="Arial" charset="0"/>
              <a:buChar char="•"/>
              <a:defRPr/>
            </a:pPr>
            <a:r>
              <a:rPr lang="en-US" sz="2200" b="1" dirty="0" smtClean="0">
                <a:solidFill>
                  <a:srgbClr val="990000"/>
                </a:solidFill>
              </a:rPr>
              <a:t>AGREEMENT BETWEEN CCH AND PARTICIPANT</a:t>
            </a:r>
          </a:p>
          <a:p>
            <a:pPr marL="566928" indent="-457200">
              <a:lnSpc>
                <a:spcPct val="150000"/>
              </a:lnSpc>
              <a:buFont typeface="Arial" charset="0"/>
              <a:buChar char="•"/>
              <a:defRPr/>
            </a:pPr>
            <a:r>
              <a:rPr lang="en-US" sz="2200" b="1" dirty="0" smtClean="0">
                <a:solidFill>
                  <a:srgbClr val="990000"/>
                </a:solidFill>
              </a:rPr>
              <a:t>AGREEMENT BETWEEN BOM AND PARTICIPANT</a:t>
            </a:r>
          </a:p>
          <a:p>
            <a:pPr marL="566928" indent="-457200">
              <a:lnSpc>
                <a:spcPct val="150000"/>
              </a:lnSpc>
              <a:buFont typeface="Arial" charset="0"/>
              <a:buChar char="•"/>
              <a:defRPr/>
            </a:pPr>
            <a:endParaRPr lang="en-US" sz="2200" b="1" dirty="0" smtClean="0"/>
          </a:p>
          <a:p>
            <a:pPr>
              <a:buFont typeface="Arial" charset="0"/>
              <a:buChar char="•"/>
              <a:defRPr/>
            </a:pPr>
            <a:endParaRPr lang="en-GB" dirty="0"/>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7550" y="6051550"/>
            <a:ext cx="8064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gradFill rotWithShape="0">
            <a:gsLst>
              <a:gs pos="0">
                <a:srgbClr val="FFEFD1"/>
              </a:gs>
              <a:gs pos="64999">
                <a:srgbClr val="F0EBD5"/>
              </a:gs>
              <a:gs pos="100000">
                <a:srgbClr val="D1C39F"/>
              </a:gs>
            </a:gsLst>
            <a:path path="shape">
              <a:fillToRect l="50000" t="50000" r="50000" b="50000"/>
            </a:path>
          </a:gradFill>
          <a:ln>
            <a:solidFill>
              <a:srgbClr val="993300"/>
            </a:solidFill>
          </a:ln>
        </p:spPr>
        <p:txBody>
          <a:bodyPr/>
          <a:lstStyle/>
          <a:p>
            <a:pPr eaLnBrk="1" hangingPunct="1">
              <a:defRPr/>
            </a:pPr>
            <a:r>
              <a:rPr lang="en-GB" sz="2800" b="1" dirty="0" smtClean="0">
                <a:solidFill>
                  <a:srgbClr val="990000"/>
                </a:solidFill>
              </a:rPr>
              <a:t>COMESA HEADS OF STATE AND GOVERNMENT SUPPORT TO REPSS</a:t>
            </a:r>
            <a:r>
              <a:rPr lang="en-US" sz="2800" dirty="0" smtClean="0"/>
              <a:t/>
            </a:r>
            <a:br>
              <a:rPr lang="en-US" sz="2800" dirty="0" smtClean="0"/>
            </a:br>
            <a:endParaRPr lang="en-GB" sz="2800" b="1" cap="all" dirty="0" smtClean="0">
              <a:solidFill>
                <a:srgbClr val="990000"/>
              </a:solidFill>
            </a:endParaRPr>
          </a:p>
        </p:txBody>
      </p:sp>
      <p:sp>
        <p:nvSpPr>
          <p:cNvPr id="3" name="Content Placeholder 2"/>
          <p:cNvSpPr>
            <a:spLocks noGrp="1"/>
          </p:cNvSpPr>
          <p:nvPr>
            <p:ph idx="1"/>
          </p:nvPr>
        </p:nvSpPr>
        <p:spPr/>
        <p:txBody>
          <a:bodyPr/>
          <a:lstStyle/>
          <a:p>
            <a:pPr>
              <a:buFont typeface="Arial" panose="020B0604020202020204" pitchFamily="34" charset="0"/>
              <a:buNone/>
              <a:defRPr/>
            </a:pPr>
            <a:r>
              <a:rPr lang="en-GB" sz="2000" b="1" cap="all" dirty="0" smtClean="0">
                <a:solidFill>
                  <a:srgbClr val="990000"/>
                </a:solidFill>
              </a:rPr>
              <a:t>COMESA Heads of State and Government have:</a:t>
            </a:r>
          </a:p>
          <a:p>
            <a:pPr>
              <a:defRPr/>
            </a:pPr>
            <a:endParaRPr lang="en-US" sz="2000" b="1" cap="all" dirty="0" smtClean="0">
              <a:solidFill>
                <a:srgbClr val="990000"/>
              </a:solidFill>
            </a:endParaRPr>
          </a:p>
          <a:p>
            <a:pPr>
              <a:defRPr/>
            </a:pPr>
            <a:r>
              <a:rPr lang="en-GB" sz="2000" b="1" cap="all" dirty="0" smtClean="0">
                <a:solidFill>
                  <a:srgbClr val="990000"/>
                </a:solidFill>
              </a:rPr>
              <a:t>Highly commended COMESA Central Bank Governors for the setting up REPSS, which will greatly assist in expanding Intra-Regional Trade;</a:t>
            </a:r>
            <a:endParaRPr lang="en-US" sz="2000" b="1" cap="all" dirty="0" smtClean="0">
              <a:solidFill>
                <a:srgbClr val="990000"/>
              </a:solidFill>
            </a:endParaRPr>
          </a:p>
          <a:p>
            <a:pPr>
              <a:buFont typeface="Arial" panose="020B0604020202020204" pitchFamily="34" charset="0"/>
              <a:buNone/>
              <a:defRPr/>
            </a:pPr>
            <a:endParaRPr lang="en-US" sz="2000" b="1" cap="all" dirty="0" smtClean="0">
              <a:solidFill>
                <a:srgbClr val="990000"/>
              </a:solidFill>
            </a:endParaRPr>
          </a:p>
          <a:p>
            <a:pPr>
              <a:defRPr/>
            </a:pPr>
            <a:r>
              <a:rPr lang="en-GB" sz="2000" b="1" cap="all" dirty="0" smtClean="0">
                <a:solidFill>
                  <a:srgbClr val="990000"/>
                </a:solidFill>
              </a:rPr>
              <a:t>Urged other Central Banks to expedite their going live on REPSS and aggressively promote this facility; and </a:t>
            </a:r>
            <a:endParaRPr lang="en-US" sz="2000" b="1" cap="all" dirty="0" smtClean="0">
              <a:solidFill>
                <a:srgbClr val="990000"/>
              </a:solidFill>
            </a:endParaRPr>
          </a:p>
          <a:p>
            <a:pPr>
              <a:buFont typeface="Arial" panose="020B0604020202020204" pitchFamily="34" charset="0"/>
              <a:buNone/>
              <a:defRPr/>
            </a:pPr>
            <a:endParaRPr lang="en-US" sz="2000" b="1" cap="all" dirty="0" smtClean="0">
              <a:solidFill>
                <a:srgbClr val="990000"/>
              </a:solidFill>
            </a:endParaRPr>
          </a:p>
          <a:p>
            <a:pPr>
              <a:defRPr/>
            </a:pPr>
            <a:r>
              <a:rPr lang="en-GB" sz="2000" b="1" cap="all" dirty="0" smtClean="0">
                <a:solidFill>
                  <a:srgbClr val="990000"/>
                </a:solidFill>
              </a:rPr>
              <a:t>Urged all commercial banks and stakeholders to make full use of the system for the benefit of our economies and the region at large. </a:t>
            </a:r>
            <a:endParaRPr lang="en-US" sz="2000" b="1" cap="all" dirty="0" smtClean="0">
              <a:solidFill>
                <a:srgbClr val="990000"/>
              </a:solidFill>
            </a:endParaRPr>
          </a:p>
          <a:p>
            <a:pPr eaLnBrk="1" hangingPunct="1">
              <a:lnSpc>
                <a:spcPct val="80000"/>
              </a:lnSpc>
              <a:buFont typeface="Arial" charset="0"/>
              <a:buChar char="•"/>
              <a:defRPr/>
            </a:pPr>
            <a:endParaRPr lang="en-US" sz="2000" b="1" cap="all" dirty="0" smtClean="0">
              <a:solidFill>
                <a:srgbClr val="990000"/>
              </a:solidFill>
            </a:endParaRPr>
          </a:p>
          <a:p>
            <a:pPr marL="0" indent="0">
              <a:buFont typeface="Arial" charset="0"/>
              <a:buNone/>
              <a:defRPr/>
            </a:pPr>
            <a:endParaRPr lang="en-GB" dirty="0"/>
          </a:p>
        </p:txBody>
      </p:sp>
      <p:pic>
        <p:nvPicPr>
          <p:cNvPr id="2048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0425" y="6194425"/>
            <a:ext cx="66357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gradFill rotWithShape="0">
            <a:gsLst>
              <a:gs pos="0">
                <a:srgbClr val="FFEFD1"/>
              </a:gs>
              <a:gs pos="64999">
                <a:srgbClr val="F0EBD5"/>
              </a:gs>
              <a:gs pos="100000">
                <a:srgbClr val="D1C39F"/>
              </a:gs>
            </a:gsLst>
            <a:path path="shape">
              <a:fillToRect l="50000" t="50000" r="50000" b="50000"/>
            </a:path>
          </a:gradFill>
          <a:ln>
            <a:solidFill>
              <a:srgbClr val="993300"/>
            </a:solidFill>
          </a:ln>
        </p:spPr>
        <p:txBody>
          <a:bodyPr/>
          <a:lstStyle/>
          <a:p>
            <a:pPr eaLnBrk="1" hangingPunct="1">
              <a:defRPr/>
            </a:pPr>
            <a:r>
              <a:rPr lang="en-GB" sz="3200" b="1" dirty="0" smtClean="0">
                <a:solidFill>
                  <a:srgbClr val="990000"/>
                </a:solidFill>
              </a:rPr>
              <a:t>CURRENT STATUS OF REPSS</a:t>
            </a:r>
            <a:r>
              <a:rPr lang="en-US" sz="2800" dirty="0" smtClean="0"/>
              <a:t/>
            </a:r>
            <a:br>
              <a:rPr lang="en-US" sz="2800" dirty="0" smtClean="0"/>
            </a:br>
            <a:endParaRPr lang="en-GB" sz="2800" b="1" cap="all" dirty="0" smtClean="0">
              <a:solidFill>
                <a:srgbClr val="990000"/>
              </a:solidFill>
            </a:endParaRPr>
          </a:p>
        </p:txBody>
      </p:sp>
      <p:sp>
        <p:nvSpPr>
          <p:cNvPr id="3" name="Content Placeholder 2"/>
          <p:cNvSpPr>
            <a:spLocks noGrp="1"/>
          </p:cNvSpPr>
          <p:nvPr>
            <p:ph idx="1"/>
          </p:nvPr>
        </p:nvSpPr>
        <p:spPr/>
        <p:txBody>
          <a:bodyPr/>
          <a:lstStyle/>
          <a:p>
            <a:pPr>
              <a:defRPr/>
            </a:pPr>
            <a:r>
              <a:rPr lang="en-GB" sz="2200" b="1" cap="all" dirty="0" smtClean="0">
                <a:solidFill>
                  <a:srgbClr val="990000"/>
                </a:solidFill>
              </a:rPr>
              <a:t>9 Countries are live on </a:t>
            </a:r>
            <a:r>
              <a:rPr lang="en-GB" sz="2200" b="1" cap="all" dirty="0" err="1" smtClean="0">
                <a:solidFill>
                  <a:srgbClr val="990000"/>
                </a:solidFill>
              </a:rPr>
              <a:t>repss</a:t>
            </a:r>
            <a:r>
              <a:rPr lang="en-GB" sz="2200" b="1" cap="all" dirty="0" smtClean="0">
                <a:solidFill>
                  <a:srgbClr val="990000"/>
                </a:solidFill>
              </a:rPr>
              <a:t>: EGYPT, DRC, </a:t>
            </a:r>
            <a:r>
              <a:rPr lang="en-GB" sz="2200" b="1" cap="all" dirty="0" err="1" smtClean="0">
                <a:solidFill>
                  <a:srgbClr val="990000"/>
                </a:solidFill>
              </a:rPr>
              <a:t>kenya</a:t>
            </a:r>
            <a:r>
              <a:rPr lang="en-GB" sz="2200" b="1" cap="all" dirty="0" smtClean="0">
                <a:solidFill>
                  <a:srgbClr val="990000"/>
                </a:solidFill>
              </a:rPr>
              <a:t>, </a:t>
            </a:r>
            <a:r>
              <a:rPr lang="en-GB" sz="2200" b="1" cap="all" dirty="0" err="1" smtClean="0">
                <a:solidFill>
                  <a:srgbClr val="990000"/>
                </a:solidFill>
              </a:rPr>
              <a:t>malawi</a:t>
            </a:r>
            <a:r>
              <a:rPr lang="en-GB" sz="2200" b="1" cap="all" dirty="0" smtClean="0">
                <a:solidFill>
                  <a:srgbClr val="990000"/>
                </a:solidFill>
              </a:rPr>
              <a:t>, </a:t>
            </a:r>
            <a:r>
              <a:rPr lang="en-GB" sz="2200" b="1" cap="all" dirty="0" err="1" smtClean="0">
                <a:solidFill>
                  <a:srgbClr val="990000"/>
                </a:solidFill>
              </a:rPr>
              <a:t>mauritius</a:t>
            </a:r>
            <a:r>
              <a:rPr lang="en-GB" sz="2200" b="1" cap="all" dirty="0" smtClean="0">
                <a:solidFill>
                  <a:srgbClr val="990000"/>
                </a:solidFill>
              </a:rPr>
              <a:t>, </a:t>
            </a:r>
            <a:r>
              <a:rPr lang="en-GB" sz="2200" b="1" cap="all" dirty="0" err="1" smtClean="0">
                <a:solidFill>
                  <a:srgbClr val="990000"/>
                </a:solidFill>
              </a:rPr>
              <a:t>rwanda</a:t>
            </a:r>
            <a:r>
              <a:rPr lang="en-GB" sz="2200" b="1" cap="all" dirty="0" smtClean="0">
                <a:solidFill>
                  <a:srgbClr val="990000"/>
                </a:solidFill>
              </a:rPr>
              <a:t>, </a:t>
            </a:r>
            <a:r>
              <a:rPr lang="en-AU" sz="2400" b="1" dirty="0">
                <a:solidFill>
                  <a:srgbClr val="990000"/>
                </a:solidFill>
              </a:rPr>
              <a:t>e</a:t>
            </a:r>
            <a:r>
              <a:rPr lang="en-GB" sz="2200" b="1" cap="all" dirty="0" err="1" smtClean="0">
                <a:solidFill>
                  <a:srgbClr val="990000"/>
                </a:solidFill>
              </a:rPr>
              <a:t>Swatini</a:t>
            </a:r>
            <a:r>
              <a:rPr lang="en-GB" sz="2200" b="1" cap="all" dirty="0" smtClean="0">
                <a:solidFill>
                  <a:srgbClr val="990000"/>
                </a:solidFill>
              </a:rPr>
              <a:t>, Uganda and Zambia</a:t>
            </a:r>
          </a:p>
          <a:p>
            <a:pPr>
              <a:defRPr/>
            </a:pPr>
            <a:endParaRPr lang="en-GB" sz="2200" b="1" cap="all" dirty="0" smtClean="0">
              <a:solidFill>
                <a:srgbClr val="990000"/>
              </a:solidFill>
            </a:endParaRPr>
          </a:p>
          <a:p>
            <a:pPr>
              <a:defRPr/>
            </a:pPr>
            <a:r>
              <a:rPr lang="en-GB" sz="2200" b="1" cap="all" dirty="0" smtClean="0">
                <a:solidFill>
                  <a:srgbClr val="990000"/>
                </a:solidFill>
              </a:rPr>
              <a:t>Transactions on </a:t>
            </a:r>
            <a:r>
              <a:rPr lang="en-GB" sz="2200" b="1" cap="all" dirty="0" err="1" smtClean="0">
                <a:solidFill>
                  <a:srgbClr val="990000"/>
                </a:solidFill>
              </a:rPr>
              <a:t>repss</a:t>
            </a:r>
            <a:r>
              <a:rPr lang="en-GB" sz="2200" b="1" cap="all" dirty="0" smtClean="0">
                <a:solidFill>
                  <a:srgbClr val="990000"/>
                </a:solidFill>
              </a:rPr>
              <a:t> in 2018 – over usd44 million, and nearly usd13 million </a:t>
            </a:r>
            <a:r>
              <a:rPr lang="en-GB" sz="2200" b="1" cap="all" dirty="0" err="1" smtClean="0">
                <a:solidFill>
                  <a:srgbClr val="990000"/>
                </a:solidFill>
              </a:rPr>
              <a:t>jan</a:t>
            </a:r>
            <a:r>
              <a:rPr lang="en-GB" sz="2200" b="1" cap="all" dirty="0" smtClean="0">
                <a:solidFill>
                  <a:srgbClr val="990000"/>
                </a:solidFill>
              </a:rPr>
              <a:t> – mar 2019</a:t>
            </a:r>
          </a:p>
          <a:p>
            <a:pPr>
              <a:defRPr/>
            </a:pPr>
            <a:endParaRPr lang="en-GB" sz="2200" b="1" cap="all" dirty="0">
              <a:solidFill>
                <a:srgbClr val="990000"/>
              </a:solidFill>
            </a:endParaRPr>
          </a:p>
          <a:p>
            <a:pPr>
              <a:defRPr/>
            </a:pPr>
            <a:r>
              <a:rPr lang="en-GB" sz="2200" b="1" cap="all" dirty="0" smtClean="0">
                <a:solidFill>
                  <a:srgbClr val="990000"/>
                </a:solidFill>
              </a:rPr>
              <a:t>More central banks joining </a:t>
            </a:r>
            <a:r>
              <a:rPr lang="en-GB" sz="2200" b="1" cap="all" dirty="0" err="1" smtClean="0">
                <a:solidFill>
                  <a:srgbClr val="990000"/>
                </a:solidFill>
              </a:rPr>
              <a:t>repss</a:t>
            </a:r>
            <a:r>
              <a:rPr lang="en-GB" sz="2200" b="1" cap="all" dirty="0" smtClean="0">
                <a:solidFill>
                  <a:srgbClr val="990000"/>
                </a:solidFill>
              </a:rPr>
              <a:t> and with Increased intra </a:t>
            </a:r>
            <a:r>
              <a:rPr lang="en-GB" sz="2200" b="1" cap="all" dirty="0" err="1" smtClean="0">
                <a:solidFill>
                  <a:srgbClr val="990000"/>
                </a:solidFill>
              </a:rPr>
              <a:t>comesa</a:t>
            </a:r>
            <a:r>
              <a:rPr lang="en-GB" sz="2200" b="1" cap="all" dirty="0" smtClean="0">
                <a:solidFill>
                  <a:srgbClr val="990000"/>
                </a:solidFill>
              </a:rPr>
              <a:t> trade – greater use of </a:t>
            </a:r>
            <a:r>
              <a:rPr lang="en-GB" sz="2200" b="1" cap="all" dirty="0" err="1" smtClean="0">
                <a:solidFill>
                  <a:srgbClr val="990000"/>
                </a:solidFill>
              </a:rPr>
              <a:t>repss</a:t>
            </a:r>
            <a:r>
              <a:rPr lang="en-GB" sz="2200" b="1" cap="all" dirty="0" smtClean="0">
                <a:solidFill>
                  <a:srgbClr val="990000"/>
                </a:solidFill>
              </a:rPr>
              <a:t> and more trade.</a:t>
            </a:r>
          </a:p>
          <a:p>
            <a:pPr>
              <a:defRPr/>
            </a:pPr>
            <a:endParaRPr lang="en-GB" sz="2200" b="1" cap="all" dirty="0" smtClean="0">
              <a:solidFill>
                <a:srgbClr val="990000"/>
              </a:solidFill>
            </a:endParaRPr>
          </a:p>
          <a:p>
            <a:pPr>
              <a:buFont typeface="Arial" panose="020B0604020202020204" pitchFamily="34" charset="0"/>
              <a:buNone/>
              <a:defRPr/>
            </a:pPr>
            <a:endParaRPr lang="en-US" sz="2200" b="1" cap="all" dirty="0" smtClean="0">
              <a:solidFill>
                <a:srgbClr val="990000"/>
              </a:solidFill>
            </a:endParaRPr>
          </a:p>
          <a:p>
            <a:pPr eaLnBrk="1" hangingPunct="1">
              <a:lnSpc>
                <a:spcPct val="80000"/>
              </a:lnSpc>
              <a:buFont typeface="Arial" charset="0"/>
              <a:buChar char="•"/>
              <a:defRPr/>
            </a:pPr>
            <a:endParaRPr lang="en-US" sz="2000" b="1" cap="all" dirty="0" smtClean="0">
              <a:solidFill>
                <a:srgbClr val="990000"/>
              </a:solidFill>
            </a:endParaRPr>
          </a:p>
          <a:p>
            <a:pPr marL="0" indent="0">
              <a:buFont typeface="Arial" charset="0"/>
              <a:buNone/>
              <a:defRPr/>
            </a:pPr>
            <a:endParaRPr lang="en-GB" dirty="0"/>
          </a:p>
        </p:txBody>
      </p:sp>
      <p:pic>
        <p:nvPicPr>
          <p:cNvPr id="2150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0425" y="6194425"/>
            <a:ext cx="66357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228600" y="304800"/>
            <a:ext cx="8458200" cy="1182688"/>
          </a:xfrm>
          <a:prstGeom prst="rect">
            <a:avLst/>
          </a:prstGeom>
          <a:noFill/>
          <a:ln w="9525">
            <a:noFill/>
            <a:miter lim="800000"/>
            <a:headEnd/>
            <a:tailEnd/>
          </a:ln>
        </p:spPr>
        <p:txBody>
          <a:bodyPr lIns="0" tIns="0" rIns="0" bIns="0" anchor="b"/>
          <a:lstStyle/>
          <a:p>
            <a:pPr marL="342900" indent="-342900" eaLnBrk="1" hangingPunct="1">
              <a:buClr>
                <a:srgbClr val="FFFF00"/>
              </a:buClr>
              <a:buSzPct val="90000"/>
              <a:buFont typeface="Monotype Sorts" pitchFamily="2" charset="2"/>
              <a:buNone/>
              <a:defRPr/>
            </a:pPr>
            <a:r>
              <a:rPr lang="en-GB" sz="2800" b="1" dirty="0">
                <a:solidFill>
                  <a:srgbClr val="990000"/>
                </a:solidFill>
                <a:latin typeface="+mj-lt"/>
                <a:ea typeface="+mj-ea"/>
                <a:cs typeface="+mj-cs"/>
              </a:rPr>
              <a:t>COMESA AT A GLANCE</a:t>
            </a:r>
          </a:p>
          <a:p>
            <a:pPr marL="342900" indent="-342900" eaLnBrk="1" hangingPunct="1">
              <a:buClr>
                <a:srgbClr val="FFFF00"/>
              </a:buClr>
              <a:buSzPct val="90000"/>
              <a:buFont typeface="Monotype Sorts" pitchFamily="2" charset="2"/>
              <a:buNone/>
              <a:defRPr/>
            </a:pPr>
            <a:endParaRPr lang="en-GB" dirty="0">
              <a:latin typeface="Calibri" pitchFamily="34" charset="0"/>
              <a:cs typeface="Arial" charset="0"/>
            </a:endParaRPr>
          </a:p>
        </p:txBody>
      </p:sp>
      <p:sp>
        <p:nvSpPr>
          <p:cNvPr id="9219" name="Text Box 5"/>
          <p:cNvSpPr txBox="1">
            <a:spLocks noChangeArrowheads="1"/>
          </p:cNvSpPr>
          <p:nvPr/>
        </p:nvSpPr>
        <p:spPr bwMode="auto">
          <a:xfrm>
            <a:off x="244764" y="1608427"/>
            <a:ext cx="8763000" cy="4191000"/>
          </a:xfrm>
          <a:prstGeom prst="rect">
            <a:avLst/>
          </a:prstGeom>
          <a:noFill/>
          <a:ln w="9525">
            <a:noFill/>
            <a:miter lim="800000"/>
            <a:headEnd/>
            <a:tailEnd/>
          </a:ln>
        </p:spPr>
        <p:txBody>
          <a:bodyPr lIns="0" tIns="0" rIns="0" bIns="0"/>
          <a:lstStyle/>
          <a:p>
            <a:pPr defTabSz="611188">
              <a:lnSpc>
                <a:spcPct val="120000"/>
              </a:lnSpc>
              <a:spcAft>
                <a:spcPts val="1800"/>
              </a:spcAft>
              <a:buClr>
                <a:srgbClr val="FFFF00"/>
              </a:buClr>
              <a:buSzPct val="46000"/>
              <a:buFont typeface="Monotype Sorts" pitchFamily="2" charset="2"/>
              <a:buNone/>
              <a:defRPr/>
            </a:pPr>
            <a:r>
              <a:rPr lang="en-GB" sz="2200" b="1" dirty="0">
                <a:solidFill>
                  <a:srgbClr val="990000"/>
                </a:solidFill>
                <a:latin typeface="+mn-lt"/>
                <a:cs typeface="+mn-cs"/>
              </a:rPr>
              <a:t>TOTAL AREA				12.8 MILLION </a:t>
            </a:r>
            <a:r>
              <a:rPr lang="en-GB" sz="2200" b="1" dirty="0" smtClean="0">
                <a:solidFill>
                  <a:srgbClr val="990000"/>
                </a:solidFill>
                <a:latin typeface="+mn-lt"/>
                <a:cs typeface="+mn-cs"/>
              </a:rPr>
              <a:t>SQ </a:t>
            </a:r>
            <a:r>
              <a:rPr lang="en-GB" sz="2200" b="1" dirty="0">
                <a:solidFill>
                  <a:srgbClr val="990000"/>
                </a:solidFill>
                <a:latin typeface="+mn-lt"/>
                <a:cs typeface="+mn-cs"/>
              </a:rPr>
              <a:t>KM</a:t>
            </a:r>
          </a:p>
          <a:p>
            <a:pPr defTabSz="611188">
              <a:lnSpc>
                <a:spcPct val="120000"/>
              </a:lnSpc>
              <a:spcAft>
                <a:spcPts val="1800"/>
              </a:spcAft>
              <a:buClr>
                <a:srgbClr val="FFFF00"/>
              </a:buClr>
              <a:buSzPct val="46000"/>
              <a:buFont typeface="Monotype Sorts" pitchFamily="2" charset="2"/>
              <a:buNone/>
              <a:defRPr/>
            </a:pPr>
            <a:r>
              <a:rPr lang="en-GB" sz="2200" b="1" dirty="0">
                <a:solidFill>
                  <a:srgbClr val="990000"/>
                </a:solidFill>
                <a:latin typeface="+mn-lt"/>
                <a:cs typeface="+mn-cs"/>
              </a:rPr>
              <a:t>POPULATION			 	</a:t>
            </a:r>
            <a:r>
              <a:rPr lang="en-GB" sz="2200" b="1" dirty="0" smtClean="0">
                <a:solidFill>
                  <a:srgbClr val="990000"/>
                </a:solidFill>
                <a:latin typeface="+mn-lt"/>
                <a:cs typeface="+mn-cs"/>
              </a:rPr>
              <a:t>520 </a:t>
            </a:r>
            <a:r>
              <a:rPr lang="en-GB" sz="2200" b="1" dirty="0">
                <a:solidFill>
                  <a:srgbClr val="990000"/>
                </a:solidFill>
                <a:latin typeface="+mn-lt"/>
                <a:cs typeface="+mn-cs"/>
              </a:rPr>
              <a:t>MILLION</a:t>
            </a:r>
          </a:p>
          <a:p>
            <a:pPr defTabSz="611188">
              <a:spcAft>
                <a:spcPts val="1800"/>
              </a:spcAft>
              <a:buClr>
                <a:srgbClr val="FFFF00"/>
              </a:buClr>
              <a:buSzPct val="46000"/>
              <a:buFont typeface="Monotype Sorts" pitchFamily="2" charset="2"/>
              <a:buNone/>
              <a:defRPr/>
            </a:pPr>
            <a:r>
              <a:rPr lang="en-GB" sz="2200" b="1" dirty="0">
                <a:solidFill>
                  <a:srgbClr val="990000"/>
                </a:solidFill>
                <a:latin typeface="+mn-lt"/>
                <a:cs typeface="+mn-cs"/>
              </a:rPr>
              <a:t>MEMBERSHIP			 	</a:t>
            </a:r>
            <a:r>
              <a:rPr lang="en-GB" sz="2200" b="1" dirty="0" smtClean="0">
                <a:solidFill>
                  <a:srgbClr val="990000"/>
                </a:solidFill>
                <a:latin typeface="+mn-lt"/>
                <a:cs typeface="+mn-cs"/>
              </a:rPr>
              <a:t>21 COUNTRIES</a:t>
            </a:r>
            <a:endParaRPr lang="en-GB" sz="2200" b="1" dirty="0">
              <a:solidFill>
                <a:srgbClr val="990000"/>
              </a:solidFill>
              <a:latin typeface="+mn-lt"/>
              <a:cs typeface="+mn-cs"/>
            </a:endParaRPr>
          </a:p>
          <a:p>
            <a:pPr defTabSz="611188">
              <a:lnSpc>
                <a:spcPct val="120000"/>
              </a:lnSpc>
              <a:spcAft>
                <a:spcPts val="1800"/>
              </a:spcAft>
              <a:buClr>
                <a:srgbClr val="FFFF00"/>
              </a:buClr>
              <a:buSzPct val="46000"/>
              <a:buFont typeface="Monotype Sorts" pitchFamily="2" charset="2"/>
              <a:buNone/>
              <a:defRPr/>
            </a:pPr>
            <a:r>
              <a:rPr lang="en-GB" sz="2200" b="1" dirty="0" smtClean="0">
                <a:solidFill>
                  <a:srgbClr val="990000"/>
                </a:solidFill>
                <a:latin typeface="+mn-lt"/>
                <a:cs typeface="+mn-cs"/>
              </a:rPr>
              <a:t>FTA </a:t>
            </a:r>
            <a:r>
              <a:rPr lang="en-GB" sz="2200" b="1" dirty="0">
                <a:solidFill>
                  <a:srgbClr val="990000"/>
                </a:solidFill>
                <a:latin typeface="+mn-lt"/>
                <a:cs typeface="+mn-cs"/>
              </a:rPr>
              <a:t>MEMBERSHIP			16 COUNTRIES</a:t>
            </a:r>
          </a:p>
          <a:p>
            <a:pPr defTabSz="611188">
              <a:lnSpc>
                <a:spcPct val="120000"/>
              </a:lnSpc>
              <a:spcAft>
                <a:spcPts val="1800"/>
              </a:spcAft>
              <a:buClr>
                <a:srgbClr val="FFFF00"/>
              </a:buClr>
              <a:buSzPct val="46000"/>
              <a:buFont typeface="Monotype Sorts" pitchFamily="2" charset="2"/>
              <a:buNone/>
              <a:defRPr/>
            </a:pPr>
            <a:r>
              <a:rPr lang="en-GB" sz="2200" b="1" dirty="0">
                <a:solidFill>
                  <a:srgbClr val="990000"/>
                </a:solidFill>
                <a:latin typeface="+mn-lt"/>
                <a:cs typeface="+mn-cs"/>
              </a:rPr>
              <a:t>INTRA-COMESA TRADE		$ </a:t>
            </a:r>
            <a:r>
              <a:rPr lang="en-GB" sz="2200" b="1" dirty="0" smtClean="0">
                <a:solidFill>
                  <a:srgbClr val="990000"/>
                </a:solidFill>
                <a:latin typeface="+mn-lt"/>
                <a:cs typeface="+mn-cs"/>
              </a:rPr>
              <a:t>16.1 </a:t>
            </a:r>
            <a:r>
              <a:rPr lang="en-GB" sz="2200" b="1" dirty="0">
                <a:solidFill>
                  <a:srgbClr val="990000"/>
                </a:solidFill>
                <a:latin typeface="+mn-lt"/>
                <a:cs typeface="+mn-cs"/>
              </a:rPr>
              <a:t>BILLION  (</a:t>
            </a:r>
            <a:r>
              <a:rPr lang="en-GB" sz="2200" b="1" dirty="0" smtClean="0">
                <a:solidFill>
                  <a:srgbClr val="990000"/>
                </a:solidFill>
                <a:latin typeface="+mn-lt"/>
                <a:cs typeface="+mn-cs"/>
              </a:rPr>
              <a:t>2017)</a:t>
            </a:r>
            <a:endParaRPr lang="en-GB" sz="2200" b="1" dirty="0">
              <a:solidFill>
                <a:srgbClr val="990000"/>
              </a:solidFill>
              <a:latin typeface="+mn-lt"/>
              <a:cs typeface="+mn-cs"/>
            </a:endParaRPr>
          </a:p>
          <a:p>
            <a:pPr defTabSz="611188">
              <a:spcAft>
                <a:spcPts val="0"/>
              </a:spcAft>
              <a:buClr>
                <a:srgbClr val="FFFF00"/>
              </a:buClr>
              <a:buSzPct val="46000"/>
              <a:buFont typeface="Monotype Sorts" pitchFamily="2" charset="2"/>
              <a:buNone/>
              <a:defRPr/>
            </a:pPr>
            <a:r>
              <a:rPr lang="en-GB" sz="2200" b="1" dirty="0">
                <a:solidFill>
                  <a:srgbClr val="990000"/>
                </a:solidFill>
                <a:latin typeface="+mn-lt"/>
                <a:cs typeface="+mn-cs"/>
              </a:rPr>
              <a:t>				</a:t>
            </a:r>
            <a:endParaRPr lang="en-GB" sz="2200" dirty="0">
              <a:latin typeface="Calibri" pitchFamily="34" charset="0"/>
              <a:cs typeface="Arial" charset="0"/>
            </a:endParaRPr>
          </a:p>
          <a:p>
            <a:pPr defTabSz="611188">
              <a:buClr>
                <a:srgbClr val="FFFF00"/>
              </a:buClr>
              <a:buSzPct val="46000"/>
              <a:buFont typeface="Monotype Sorts" pitchFamily="2" charset="2"/>
              <a:buChar char="n"/>
              <a:defRPr/>
            </a:pPr>
            <a:endParaRPr lang="en-GB" sz="2200" dirty="0">
              <a:latin typeface="Calibri" pitchFamily="34" charset="0"/>
              <a:cs typeface="Arial" charset="0"/>
            </a:endParaRPr>
          </a:p>
        </p:txBody>
      </p:sp>
      <p:pic>
        <p:nvPicPr>
          <p:cNvPr id="7172" name="Picture 7" descr="cid:image002.jpg@01C447AC.C50395B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467725" y="6181725"/>
            <a:ext cx="6762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7550" y="6051550"/>
            <a:ext cx="8064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81000" y="23237"/>
            <a:ext cx="7772400" cy="510164"/>
          </a:xfrm>
        </p:spPr>
        <p:txBody>
          <a:bodyPr/>
          <a:lstStyle/>
          <a:p>
            <a:pPr eaLnBrk="1" hangingPunct="1">
              <a:defRPr/>
            </a:pPr>
            <a:r>
              <a:rPr lang="en-GB" b="1" dirty="0">
                <a:solidFill>
                  <a:srgbClr val="990000"/>
                </a:solidFill>
              </a:rPr>
              <a:t>COMESA MEMBERSHIP</a:t>
            </a:r>
            <a:endParaRPr lang="en-US" b="1" dirty="0">
              <a:solidFill>
                <a:srgbClr val="990000"/>
              </a:solidFill>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7255" t="12662" r="18735" b="8508"/>
          <a:stretch/>
        </p:blipFill>
        <p:spPr>
          <a:xfrm>
            <a:off x="1219201" y="540833"/>
            <a:ext cx="6629400" cy="6144321"/>
          </a:xfrm>
          <a:prstGeom prst="rect">
            <a:avLst/>
          </a:prstGeom>
        </p:spPr>
      </p:pic>
    </p:spTree>
    <p:extLst>
      <p:ext uri="{BB962C8B-B14F-4D97-AF65-F5344CB8AC3E}">
        <p14:creationId xmlns:p14="http://schemas.microsoft.com/office/powerpoint/2010/main" val="3730135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228600" y="304800"/>
            <a:ext cx="8458200" cy="914400"/>
          </a:xfrm>
          <a:prstGeom prst="rect">
            <a:avLst/>
          </a:prstGeom>
          <a:gradFill rotWithShape="0">
            <a:gsLst>
              <a:gs pos="0">
                <a:srgbClr val="FFEFD1"/>
              </a:gs>
              <a:gs pos="64999">
                <a:srgbClr val="F0EBD5"/>
              </a:gs>
              <a:gs pos="100000">
                <a:srgbClr val="D1C39F"/>
              </a:gs>
            </a:gsLst>
            <a:path path="shape">
              <a:fillToRect l="50000" t="50000" r="50000" b="50000"/>
            </a:path>
          </a:gradFill>
          <a:ln>
            <a:solidFill>
              <a:srgbClr val="993300"/>
            </a:solidFill>
          </a:ln>
        </p:spPr>
        <p:txBody>
          <a:bodyPr anchor="ctr"/>
          <a:lstStyle/>
          <a:p>
            <a:pPr algn="ctr">
              <a:defRPr/>
            </a:pPr>
            <a:endParaRPr lang="en-US" sz="3200" b="1" dirty="0">
              <a:solidFill>
                <a:srgbClr val="990000"/>
              </a:solidFill>
              <a:latin typeface="+mn-lt"/>
              <a:cs typeface="+mn-cs"/>
            </a:endParaRPr>
          </a:p>
          <a:p>
            <a:pPr algn="ctr">
              <a:defRPr/>
            </a:pPr>
            <a:r>
              <a:rPr lang="en-US" sz="3200" b="1" dirty="0">
                <a:solidFill>
                  <a:srgbClr val="990000"/>
                </a:solidFill>
                <a:latin typeface="+mn-lt"/>
                <a:cs typeface="+mn-cs"/>
              </a:rPr>
              <a:t>COMESA INSTITUTIONS</a:t>
            </a:r>
          </a:p>
          <a:p>
            <a:pPr algn="ctr">
              <a:defRPr/>
            </a:pPr>
            <a:endParaRPr lang="en-GB" sz="3200" b="1" dirty="0">
              <a:solidFill>
                <a:srgbClr val="990000"/>
              </a:solidFill>
              <a:latin typeface="+mn-lt"/>
              <a:cs typeface="+mn-cs"/>
            </a:endParaRPr>
          </a:p>
        </p:txBody>
      </p:sp>
      <p:sp>
        <p:nvSpPr>
          <p:cNvPr id="9219" name="Text Box 5"/>
          <p:cNvSpPr txBox="1">
            <a:spLocks noChangeArrowheads="1"/>
          </p:cNvSpPr>
          <p:nvPr/>
        </p:nvSpPr>
        <p:spPr bwMode="auto">
          <a:xfrm>
            <a:off x="228600" y="1219200"/>
            <a:ext cx="8763000" cy="4191000"/>
          </a:xfrm>
          <a:prstGeom prst="rect">
            <a:avLst/>
          </a:prstGeom>
          <a:noFill/>
          <a:ln w="9525">
            <a:noFill/>
            <a:miter lim="800000"/>
            <a:headEnd/>
            <a:tailEnd/>
          </a:ln>
        </p:spPr>
        <p:txBody>
          <a:bodyPr lIns="0" tIns="0" rIns="0" bIns="0"/>
          <a:lstStyle/>
          <a:p>
            <a:pPr marL="342900" indent="-342900" defTabSz="611188">
              <a:lnSpc>
                <a:spcPct val="120000"/>
              </a:lnSpc>
              <a:buClr>
                <a:srgbClr val="FFFF00"/>
              </a:buClr>
              <a:buSzPct val="46000"/>
              <a:defRPr/>
            </a:pPr>
            <a:endParaRPr lang="en-GB" sz="2000" b="1" dirty="0">
              <a:solidFill>
                <a:srgbClr val="990000"/>
              </a:solidFill>
              <a:latin typeface="+mn-lt"/>
              <a:cs typeface="+mn-cs"/>
            </a:endParaRPr>
          </a:p>
          <a:p>
            <a:pPr marL="457200" indent="-457200" defTabSz="611188">
              <a:lnSpc>
                <a:spcPct val="150000"/>
              </a:lnSpc>
              <a:buClr>
                <a:srgbClr val="C00000"/>
              </a:buClr>
              <a:buSzPct val="70000"/>
              <a:buFont typeface="Arial" pitchFamily="34" charset="0"/>
              <a:buChar char="•"/>
              <a:defRPr/>
            </a:pPr>
            <a:r>
              <a:rPr lang="en-GB" sz="2200" b="1" dirty="0" smtClean="0">
                <a:solidFill>
                  <a:srgbClr val="990000"/>
                </a:solidFill>
                <a:latin typeface="+mn-lt"/>
                <a:cs typeface="+mn-cs"/>
              </a:rPr>
              <a:t>TRADE </a:t>
            </a:r>
            <a:r>
              <a:rPr lang="en-GB" sz="2200" b="1" dirty="0">
                <a:solidFill>
                  <a:srgbClr val="990000"/>
                </a:solidFill>
                <a:latin typeface="+mn-lt"/>
                <a:cs typeface="+mn-cs"/>
              </a:rPr>
              <a:t>AND DEVELOPMENT BANK </a:t>
            </a:r>
          </a:p>
          <a:p>
            <a:pPr marL="457200" indent="-457200" defTabSz="611188">
              <a:lnSpc>
                <a:spcPct val="150000"/>
              </a:lnSpc>
              <a:buClr>
                <a:srgbClr val="C00000"/>
              </a:buClr>
              <a:buSzPct val="70000"/>
              <a:buFont typeface="Arial" pitchFamily="34" charset="0"/>
              <a:buChar char="•"/>
              <a:defRPr/>
            </a:pPr>
            <a:r>
              <a:rPr lang="en-GB" sz="2200" b="1" dirty="0">
                <a:solidFill>
                  <a:srgbClr val="990000"/>
                </a:solidFill>
                <a:latin typeface="+mn-lt"/>
                <a:cs typeface="+mn-cs"/>
              </a:rPr>
              <a:t>COMESA CLEARING HOUSE</a:t>
            </a:r>
          </a:p>
          <a:p>
            <a:pPr marL="457200" indent="-457200" defTabSz="611188">
              <a:lnSpc>
                <a:spcPct val="150000"/>
              </a:lnSpc>
              <a:buClr>
                <a:srgbClr val="C00000"/>
              </a:buClr>
              <a:buSzPct val="70000"/>
              <a:buFont typeface="Arial" pitchFamily="34" charset="0"/>
              <a:buChar char="•"/>
              <a:defRPr/>
            </a:pPr>
            <a:r>
              <a:rPr lang="en-GB" sz="2200" b="1" dirty="0">
                <a:solidFill>
                  <a:srgbClr val="990000"/>
                </a:solidFill>
                <a:latin typeface="+mn-lt"/>
                <a:cs typeface="+mn-cs"/>
              </a:rPr>
              <a:t>COMESA COURT OF  JUSTICE   </a:t>
            </a:r>
          </a:p>
          <a:p>
            <a:pPr marL="457200" indent="-457200" defTabSz="611188">
              <a:lnSpc>
                <a:spcPct val="150000"/>
              </a:lnSpc>
              <a:buClr>
                <a:srgbClr val="C00000"/>
              </a:buClr>
              <a:buSzPct val="70000"/>
              <a:buFont typeface="Arial" pitchFamily="34" charset="0"/>
              <a:buChar char="•"/>
              <a:defRPr/>
            </a:pPr>
            <a:r>
              <a:rPr lang="en-GB" sz="2200" b="1" dirty="0">
                <a:solidFill>
                  <a:srgbClr val="990000"/>
                </a:solidFill>
                <a:latin typeface="+mn-lt"/>
                <a:cs typeface="+mn-cs"/>
              </a:rPr>
              <a:t>THE COMESA RE-INSURANCE COMPANY (ZEP-RE) </a:t>
            </a:r>
          </a:p>
          <a:p>
            <a:pPr marL="457200" indent="-457200" defTabSz="611188">
              <a:lnSpc>
                <a:spcPct val="150000"/>
              </a:lnSpc>
              <a:buClr>
                <a:srgbClr val="C00000"/>
              </a:buClr>
              <a:buSzPct val="70000"/>
              <a:buFont typeface="Arial" pitchFamily="34" charset="0"/>
              <a:buChar char="•"/>
              <a:defRPr/>
            </a:pPr>
            <a:r>
              <a:rPr lang="en-GB" sz="2200" b="1" dirty="0">
                <a:solidFill>
                  <a:srgbClr val="990000"/>
                </a:solidFill>
                <a:latin typeface="+mn-lt"/>
                <a:cs typeface="+mn-cs"/>
              </a:rPr>
              <a:t>AFRICAN TRADE INSURANCE AGENCY OFFERS POLITICAL RISK GUARANTEE</a:t>
            </a:r>
          </a:p>
          <a:p>
            <a:pPr marL="457200" indent="-457200" defTabSz="611188">
              <a:lnSpc>
                <a:spcPct val="150000"/>
              </a:lnSpc>
              <a:buClr>
                <a:srgbClr val="C00000"/>
              </a:buClr>
              <a:buSzPct val="70000"/>
              <a:buFont typeface="Arial" pitchFamily="34" charset="0"/>
              <a:buChar char="•"/>
              <a:defRPr/>
            </a:pPr>
            <a:r>
              <a:rPr lang="en-GB" sz="2200" b="1" dirty="0">
                <a:solidFill>
                  <a:srgbClr val="990000"/>
                </a:solidFill>
                <a:latin typeface="+mn-lt"/>
                <a:cs typeface="+mn-cs"/>
              </a:rPr>
              <a:t>LEATHER AND LEATHER PRODUCTS INSTITUTE</a:t>
            </a:r>
          </a:p>
          <a:p>
            <a:pPr marL="457200" indent="-457200" defTabSz="611188">
              <a:lnSpc>
                <a:spcPct val="150000"/>
              </a:lnSpc>
              <a:buClr>
                <a:srgbClr val="C00000"/>
              </a:buClr>
              <a:buSzPct val="70000"/>
              <a:buFont typeface="Arial" pitchFamily="34" charset="0"/>
              <a:buChar char="•"/>
              <a:defRPr/>
            </a:pPr>
            <a:r>
              <a:rPr lang="en-GB" sz="2200" b="1" dirty="0">
                <a:solidFill>
                  <a:srgbClr val="990000"/>
                </a:solidFill>
                <a:latin typeface="+mn-lt"/>
                <a:cs typeface="+mn-cs"/>
              </a:rPr>
              <a:t>COMESA REGIONAL INVESTMENT AGENCY</a:t>
            </a:r>
          </a:p>
          <a:p>
            <a:pPr marL="457200" indent="-457200" defTabSz="611188">
              <a:lnSpc>
                <a:spcPct val="150000"/>
              </a:lnSpc>
              <a:buClr>
                <a:srgbClr val="C00000"/>
              </a:buClr>
              <a:buSzPct val="70000"/>
              <a:buFont typeface="Arial" pitchFamily="34" charset="0"/>
              <a:buChar char="•"/>
              <a:defRPr/>
            </a:pPr>
            <a:r>
              <a:rPr lang="en-US" sz="2200" b="1" dirty="0">
                <a:solidFill>
                  <a:srgbClr val="990000"/>
                </a:solidFill>
                <a:latin typeface="+mn-lt"/>
                <a:cs typeface="+mn-cs"/>
              </a:rPr>
              <a:t>COMESA FUND</a:t>
            </a:r>
          </a:p>
          <a:p>
            <a:pPr marL="457200" indent="-457200" defTabSz="611188">
              <a:lnSpc>
                <a:spcPct val="150000"/>
              </a:lnSpc>
              <a:buClr>
                <a:srgbClr val="C00000"/>
              </a:buClr>
              <a:buSzPct val="70000"/>
              <a:buFont typeface="Arial" pitchFamily="34" charset="0"/>
              <a:buChar char="•"/>
              <a:defRPr/>
            </a:pPr>
            <a:r>
              <a:rPr lang="en-US" sz="2200" b="1" dirty="0">
                <a:solidFill>
                  <a:srgbClr val="990000"/>
                </a:solidFill>
                <a:latin typeface="+mn-lt"/>
                <a:cs typeface="+mn-cs"/>
              </a:rPr>
              <a:t>COMESA MONETARY INSTITUTE</a:t>
            </a:r>
          </a:p>
          <a:p>
            <a:pPr defTabSz="611188">
              <a:lnSpc>
                <a:spcPct val="120000"/>
              </a:lnSpc>
              <a:buClr>
                <a:srgbClr val="C00000"/>
              </a:buClr>
              <a:buSzPct val="70000"/>
              <a:defRPr/>
            </a:pPr>
            <a:endParaRPr lang="en-GB" sz="2000" b="1" dirty="0">
              <a:solidFill>
                <a:srgbClr val="990000"/>
              </a:solidFill>
              <a:latin typeface="+mn-lt"/>
              <a:cs typeface="+mn-cs"/>
            </a:endParaRPr>
          </a:p>
          <a:p>
            <a:pPr defTabSz="611188">
              <a:buClr>
                <a:srgbClr val="FFFF00"/>
              </a:buClr>
              <a:buSzPct val="46000"/>
              <a:buFont typeface="Arial" pitchFamily="34" charset="0"/>
              <a:buChar char="•"/>
              <a:defRPr/>
            </a:pPr>
            <a:endParaRPr lang="en-GB" sz="2200" dirty="0">
              <a:latin typeface="Calibri" pitchFamily="34" charset="0"/>
              <a:cs typeface="Arial" charset="0"/>
            </a:endParaRPr>
          </a:p>
          <a:p>
            <a:pPr defTabSz="611188">
              <a:buClr>
                <a:srgbClr val="FFFF00"/>
              </a:buClr>
              <a:buSzPct val="46000"/>
              <a:buFont typeface="Monotype Sorts" pitchFamily="2" charset="2"/>
              <a:buChar char="n"/>
              <a:defRPr/>
            </a:pPr>
            <a:endParaRPr lang="en-GB" sz="2200" dirty="0">
              <a:latin typeface="Calibri" pitchFamily="34" charset="0"/>
              <a:cs typeface="Arial" charset="0"/>
            </a:endParaRPr>
          </a:p>
        </p:txBody>
      </p:sp>
      <p:pic>
        <p:nvPicPr>
          <p:cNvPr id="8196" name="Picture 7" descr="cid:image002.jpg@01C447AC.C50395B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467725" y="6181725"/>
            <a:ext cx="6762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7550" y="6051550"/>
            <a:ext cx="8064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214313" y="152400"/>
            <a:ext cx="8701087" cy="762000"/>
          </a:xfrm>
          <a:prstGeom prst="rect">
            <a:avLst/>
          </a:prstGeom>
          <a:gradFill rotWithShape="0">
            <a:gsLst>
              <a:gs pos="0">
                <a:srgbClr val="FFEFD1"/>
              </a:gs>
              <a:gs pos="64999">
                <a:srgbClr val="F0EBD5"/>
              </a:gs>
              <a:gs pos="100000">
                <a:srgbClr val="D1C39F"/>
              </a:gs>
            </a:gsLst>
            <a:path path="shape">
              <a:fillToRect l="50000" t="50000" r="50000" b="50000"/>
            </a:path>
          </a:gradFill>
          <a:ln>
            <a:solidFill>
              <a:srgbClr val="993300"/>
            </a:solidFill>
          </a:ln>
        </p:spPr>
        <p:txBody>
          <a:bodyPr anchor="ctr"/>
          <a:lstStyle/>
          <a:p>
            <a:pPr algn="ctr">
              <a:defRPr/>
            </a:pPr>
            <a:r>
              <a:rPr lang="en-GB" sz="2800" b="1" dirty="0" smtClean="0">
                <a:solidFill>
                  <a:srgbClr val="990000"/>
                </a:solidFill>
                <a:latin typeface="+mn-lt"/>
                <a:cs typeface="+mn-cs"/>
              </a:rPr>
              <a:t>INTRA-COMESA TRADE BY COUNTRY 2016-2017            (</a:t>
            </a:r>
            <a:r>
              <a:rPr lang="en-GB" sz="2000" b="1" dirty="0" smtClean="0">
                <a:solidFill>
                  <a:srgbClr val="990000"/>
                </a:solidFill>
                <a:latin typeface="+mn-lt"/>
                <a:cs typeface="+mn-cs"/>
              </a:rPr>
              <a:t>USD MILLIONS</a:t>
            </a:r>
            <a:r>
              <a:rPr lang="en-GB" sz="2800" b="1" dirty="0" smtClean="0">
                <a:solidFill>
                  <a:srgbClr val="990000"/>
                </a:solidFill>
                <a:latin typeface="+mn-lt"/>
                <a:cs typeface="+mn-cs"/>
              </a:rPr>
              <a:t>)</a:t>
            </a:r>
            <a:endParaRPr lang="en-US" sz="2800" b="1" dirty="0">
              <a:solidFill>
                <a:srgbClr val="990000"/>
              </a:solidFill>
              <a:latin typeface="+mn-lt"/>
              <a:cs typeface="+mn-cs"/>
            </a:endParaRPr>
          </a:p>
        </p:txBody>
      </p:sp>
      <p:sp>
        <p:nvSpPr>
          <p:cNvPr id="9219" name="Rectangle 5"/>
          <p:cNvSpPr>
            <a:spLocks noChangeArrowheads="1"/>
          </p:cNvSpPr>
          <p:nvPr/>
        </p:nvSpPr>
        <p:spPr bwMode="auto">
          <a:xfrm>
            <a:off x="754063" y="1981200"/>
            <a:ext cx="7475537" cy="501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590" tIns="51296" rIns="102590" bIns="51296"/>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Char char="•"/>
            </a:pPr>
            <a:endParaRPr lang="en-US" altLang="en-US" sz="2000"/>
          </a:p>
          <a:p>
            <a:pPr eaLnBrk="1" hangingPunct="1">
              <a:buFontTx/>
              <a:buChar char="•"/>
            </a:pPr>
            <a:endParaRPr lang="en-US" altLang="en-US" sz="2000"/>
          </a:p>
          <a:p>
            <a:pPr eaLnBrk="1" hangingPunct="1">
              <a:buFontTx/>
              <a:buChar char="•"/>
            </a:pPr>
            <a:endParaRPr lang="en-US" altLang="en-US" sz="2000"/>
          </a:p>
        </p:txBody>
      </p:sp>
      <p:graphicFrame>
        <p:nvGraphicFramePr>
          <p:cNvPr id="6" name="Chart 5"/>
          <p:cNvGraphicFramePr>
            <a:graphicFrameLocks/>
          </p:cNvGraphicFramePr>
          <p:nvPr>
            <p:extLst>
              <p:ext uri="{D42A27DB-BD31-4B8C-83A1-F6EECF244321}">
                <p14:modId xmlns:p14="http://schemas.microsoft.com/office/powerpoint/2010/main" val="1736617417"/>
              </p:ext>
            </p:extLst>
          </p:nvPr>
        </p:nvGraphicFramePr>
        <p:xfrm>
          <a:off x="214282" y="928670"/>
          <a:ext cx="8643998" cy="5700730"/>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p:cNvPicPr>
            <a:picLocks noChangeAspect="1"/>
          </p:cNvPicPr>
          <p:nvPr/>
        </p:nvPicPr>
        <p:blipFill>
          <a:blip r:embed="rId3"/>
          <a:stretch>
            <a:fillRect/>
          </a:stretch>
        </p:blipFill>
        <p:spPr>
          <a:xfrm>
            <a:off x="214282" y="953778"/>
            <a:ext cx="8701117" cy="5599421"/>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sz="3600" b="1" cap="all" dirty="0">
                <a:solidFill>
                  <a:srgbClr val="990000"/>
                </a:solidFill>
                <a:latin typeface="+mn-lt"/>
                <a:ea typeface="+mn-ea"/>
                <a:cs typeface="+mn-cs"/>
              </a:rPr>
              <a:t>BACKGROUND</a:t>
            </a:r>
          </a:p>
        </p:txBody>
      </p:sp>
      <p:sp>
        <p:nvSpPr>
          <p:cNvPr id="3" name="Content Placeholder 2"/>
          <p:cNvSpPr>
            <a:spLocks noGrp="1"/>
          </p:cNvSpPr>
          <p:nvPr>
            <p:ph idx="1"/>
          </p:nvPr>
        </p:nvSpPr>
        <p:spPr/>
        <p:txBody>
          <a:bodyPr/>
          <a:lstStyle/>
          <a:p>
            <a:pPr eaLnBrk="1" hangingPunct="1">
              <a:lnSpc>
                <a:spcPct val="90000"/>
              </a:lnSpc>
              <a:spcBef>
                <a:spcPts val="1800"/>
              </a:spcBef>
              <a:buFont typeface="Wingdings" pitchFamily="2" charset="2"/>
              <a:buChar char="Ø"/>
              <a:defRPr/>
            </a:pPr>
            <a:r>
              <a:rPr lang="en-GB" b="1" dirty="0">
                <a:solidFill>
                  <a:srgbClr val="990000"/>
                </a:solidFill>
              </a:rPr>
              <a:t>The COMESA Clearing House (CCH) -  established in 1984 </a:t>
            </a:r>
            <a:r>
              <a:rPr lang="en-AU" b="1" dirty="0">
                <a:solidFill>
                  <a:srgbClr val="990000"/>
                </a:solidFill>
              </a:rPr>
              <a:t>(as the PTA Clearing House)</a:t>
            </a:r>
          </a:p>
          <a:p>
            <a:pPr eaLnBrk="1" hangingPunct="1">
              <a:lnSpc>
                <a:spcPct val="90000"/>
              </a:lnSpc>
              <a:spcBef>
                <a:spcPts val="1800"/>
              </a:spcBef>
              <a:buFont typeface="Wingdings" pitchFamily="2" charset="2"/>
              <a:buChar char="Ø"/>
              <a:defRPr/>
            </a:pPr>
            <a:r>
              <a:rPr lang="en-GB" b="1" dirty="0">
                <a:solidFill>
                  <a:srgbClr val="990000"/>
                </a:solidFill>
              </a:rPr>
              <a:t>Facilitation of the settlement of trade and services payments amongst Member States</a:t>
            </a:r>
          </a:p>
          <a:p>
            <a:pPr eaLnBrk="1" hangingPunct="1">
              <a:lnSpc>
                <a:spcPct val="90000"/>
              </a:lnSpc>
              <a:spcBef>
                <a:spcPts val="1800"/>
              </a:spcBef>
              <a:buFont typeface="Wingdings" pitchFamily="2" charset="2"/>
              <a:buChar char="Ø"/>
              <a:defRPr/>
            </a:pPr>
            <a:r>
              <a:rPr lang="en-AU" b="1" dirty="0">
                <a:solidFill>
                  <a:srgbClr val="990000"/>
                </a:solidFill>
              </a:rPr>
              <a:t>Liberalisation of markets – CCH had to restructure its services to be more relevant</a:t>
            </a:r>
          </a:p>
          <a:p>
            <a:endParaRPr lang="en-ZW" dirty="0"/>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7550" y="6051550"/>
            <a:ext cx="8064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8804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b="1" cap="all" dirty="0" smtClean="0">
                <a:solidFill>
                  <a:srgbClr val="990000"/>
                </a:solidFill>
              </a:rPr>
              <a:t>BACKGROUND </a:t>
            </a:r>
            <a:r>
              <a:rPr lang="en-ZW" b="1" dirty="0">
                <a:solidFill>
                  <a:srgbClr val="990000"/>
                </a:solidFill>
                <a:latin typeface="+mn-lt"/>
                <a:ea typeface="+mn-ea"/>
                <a:cs typeface="+mn-cs"/>
              </a:rPr>
              <a:t>cont.</a:t>
            </a:r>
            <a:r>
              <a:rPr lang="en-ZW" b="1" cap="all" dirty="0" smtClean="0">
                <a:solidFill>
                  <a:srgbClr val="990000"/>
                </a:solidFill>
              </a:rPr>
              <a:t>.</a:t>
            </a:r>
            <a:endParaRPr lang="en-ZW" dirty="0"/>
          </a:p>
        </p:txBody>
      </p:sp>
      <p:sp>
        <p:nvSpPr>
          <p:cNvPr id="3" name="Content Placeholder 2"/>
          <p:cNvSpPr>
            <a:spLocks noGrp="1"/>
          </p:cNvSpPr>
          <p:nvPr>
            <p:ph idx="1"/>
          </p:nvPr>
        </p:nvSpPr>
        <p:spPr/>
        <p:txBody>
          <a:bodyPr/>
          <a:lstStyle/>
          <a:p>
            <a:pPr eaLnBrk="1" hangingPunct="1">
              <a:lnSpc>
                <a:spcPct val="90000"/>
              </a:lnSpc>
              <a:spcBef>
                <a:spcPts val="1800"/>
              </a:spcBef>
              <a:buFont typeface="Wingdings" pitchFamily="2" charset="2"/>
              <a:buChar char="Ø"/>
              <a:defRPr/>
            </a:pPr>
            <a:r>
              <a:rPr lang="en-AU" b="1" dirty="0">
                <a:solidFill>
                  <a:srgbClr val="990000"/>
                </a:solidFill>
              </a:rPr>
              <a:t>Mandated to design and implement a Payments System - to reduce costs of regional transactions in a liberalised foreign exchange regime</a:t>
            </a:r>
            <a:r>
              <a:rPr lang="en-AU" b="1" cap="all" dirty="0">
                <a:solidFill>
                  <a:srgbClr val="990000"/>
                </a:solidFill>
              </a:rPr>
              <a:t>.</a:t>
            </a:r>
          </a:p>
          <a:p>
            <a:pPr eaLnBrk="1" hangingPunct="1">
              <a:lnSpc>
                <a:spcPct val="90000"/>
              </a:lnSpc>
              <a:spcBef>
                <a:spcPts val="1800"/>
              </a:spcBef>
              <a:buFont typeface="Wingdings" pitchFamily="2" charset="2"/>
              <a:buChar char="Ø"/>
              <a:defRPr/>
            </a:pPr>
            <a:r>
              <a:rPr lang="en-AU" b="1" dirty="0">
                <a:solidFill>
                  <a:srgbClr val="990000"/>
                </a:solidFill>
              </a:rPr>
              <a:t>The Regional Payment and Settlement System (REPSS), was designed by COMESA Central Banks Payments Experts, with inputs from the IMF and financial institutions of the region and with financial support from the EU.</a:t>
            </a:r>
            <a:endParaRPr lang="en-ZW" b="1" dirty="0">
              <a:solidFill>
                <a:srgbClr val="990000"/>
              </a:solidFill>
            </a:endParaRPr>
          </a:p>
          <a:p>
            <a:endParaRPr lang="en-ZW" dirty="0"/>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7550" y="6051550"/>
            <a:ext cx="8064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4592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71500" y="685800"/>
            <a:ext cx="8001000" cy="4191000"/>
          </a:xfrm>
        </p:spPr>
        <p:txBody>
          <a:bodyPr/>
          <a:lstStyle/>
          <a:p>
            <a:pPr eaLnBrk="1" hangingPunct="1"/>
            <a:r>
              <a:rPr lang="en-US" altLang="en-US" sz="4000" b="1" u="sng" smtClean="0">
                <a:solidFill>
                  <a:srgbClr val="990000"/>
                </a:solidFill>
              </a:rPr>
              <a:t>COMESA CLEARING HOUSE</a:t>
            </a:r>
            <a:r>
              <a:rPr lang="en-US" altLang="en-US" sz="4000" b="1" smtClean="0">
                <a:solidFill>
                  <a:srgbClr val="990000"/>
                </a:solidFill>
              </a:rPr>
              <a:t/>
            </a:r>
            <a:br>
              <a:rPr lang="en-US" altLang="en-US" sz="4000" b="1" smtClean="0">
                <a:solidFill>
                  <a:srgbClr val="990000"/>
                </a:solidFill>
              </a:rPr>
            </a:br>
            <a:r>
              <a:rPr lang="en-US" altLang="en-US" sz="4000" b="1" smtClean="0">
                <a:solidFill>
                  <a:srgbClr val="990000"/>
                </a:solidFill>
              </a:rPr>
              <a:t/>
            </a:r>
            <a:br>
              <a:rPr lang="en-US" altLang="en-US" sz="4000" b="1" smtClean="0">
                <a:solidFill>
                  <a:srgbClr val="990000"/>
                </a:solidFill>
              </a:rPr>
            </a:br>
            <a:r>
              <a:rPr lang="en-US" altLang="en-US" b="1" smtClean="0">
                <a:solidFill>
                  <a:srgbClr val="990000"/>
                </a:solidFill>
              </a:rPr>
              <a:t/>
            </a:r>
            <a:br>
              <a:rPr lang="en-US" altLang="en-US" b="1" smtClean="0">
                <a:solidFill>
                  <a:srgbClr val="990000"/>
                </a:solidFill>
              </a:rPr>
            </a:br>
            <a:r>
              <a:rPr lang="en-US" altLang="en-US" b="1" smtClean="0">
                <a:solidFill>
                  <a:srgbClr val="990000"/>
                </a:solidFill>
              </a:rPr>
              <a:t> REGIONAL PAYMENT &amp; SETTLEMENT SYSTEM (REPSS)</a:t>
            </a:r>
          </a:p>
        </p:txBody>
      </p:sp>
      <p:pic>
        <p:nvPicPr>
          <p:cNvPr id="3075" name="Picture 8" descr="cid:image002.jpg@01C447AC.C50395B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467725" y="6181725"/>
            <a:ext cx="6762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7550" y="6051550"/>
            <a:ext cx="8064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17488"/>
            <a:ext cx="8229600" cy="1143000"/>
          </a:xfrm>
          <a:gradFill rotWithShape="0">
            <a:gsLst>
              <a:gs pos="0">
                <a:srgbClr val="FFEFD1"/>
              </a:gs>
              <a:gs pos="64999">
                <a:srgbClr val="F0EBD5"/>
              </a:gs>
              <a:gs pos="100000">
                <a:srgbClr val="D1C39F"/>
              </a:gs>
            </a:gsLst>
            <a:path path="shape">
              <a:fillToRect l="50000" t="50000" r="50000" b="50000"/>
            </a:path>
          </a:gradFill>
          <a:ln>
            <a:solidFill>
              <a:srgbClr val="993300"/>
            </a:solidFill>
            <a:miter lim="800000"/>
            <a:headEnd/>
            <a:tailEnd/>
          </a:ln>
        </p:spPr>
        <p:txBody>
          <a:bodyPr/>
          <a:lstStyle/>
          <a:p>
            <a:pPr eaLnBrk="1" hangingPunct="1"/>
            <a:r>
              <a:rPr lang="en-US" altLang="en-US" sz="3200" b="1" smtClean="0">
                <a:solidFill>
                  <a:srgbClr val="990000"/>
                </a:solidFill>
              </a:rPr>
              <a:t>REPSS OBJECTIVES</a:t>
            </a:r>
            <a:endParaRPr lang="en-GB" altLang="en-US" sz="3200" b="1" smtClean="0">
              <a:solidFill>
                <a:srgbClr val="990000"/>
              </a:solidFill>
            </a:endParaRPr>
          </a:p>
        </p:txBody>
      </p:sp>
      <p:sp>
        <p:nvSpPr>
          <p:cNvPr id="3" name="Content Placeholder 2"/>
          <p:cNvSpPr>
            <a:spLocks noGrp="1"/>
          </p:cNvSpPr>
          <p:nvPr>
            <p:ph idx="1"/>
          </p:nvPr>
        </p:nvSpPr>
        <p:spPr>
          <a:xfrm>
            <a:off x="468313" y="1628775"/>
            <a:ext cx="8229600" cy="4525963"/>
          </a:xfrm>
        </p:spPr>
        <p:txBody>
          <a:bodyPr>
            <a:normAutofit/>
          </a:bodyPr>
          <a:lstStyle/>
          <a:p>
            <a:pPr eaLnBrk="1" hangingPunct="1">
              <a:lnSpc>
                <a:spcPct val="90000"/>
              </a:lnSpc>
              <a:spcBef>
                <a:spcPts val="1800"/>
              </a:spcBef>
              <a:buFont typeface="Wingdings" pitchFamily="2" charset="2"/>
              <a:buChar char="Ø"/>
              <a:defRPr/>
            </a:pPr>
            <a:r>
              <a:rPr lang="en-GB" sz="2200" b="1" cap="all" dirty="0" smtClean="0">
                <a:solidFill>
                  <a:srgbClr val="990000"/>
                </a:solidFill>
              </a:rPr>
              <a:t>Stimulate economic growth through an increase IN intra-regional trade </a:t>
            </a:r>
          </a:p>
          <a:p>
            <a:pPr eaLnBrk="1" hangingPunct="1">
              <a:lnSpc>
                <a:spcPct val="90000"/>
              </a:lnSpc>
              <a:spcBef>
                <a:spcPts val="1800"/>
              </a:spcBef>
              <a:buFont typeface="Wingdings" pitchFamily="2" charset="2"/>
              <a:buChar char="Ø"/>
              <a:defRPr/>
            </a:pPr>
            <a:r>
              <a:rPr lang="en-US" sz="2200" b="1" cap="all" dirty="0" smtClean="0">
                <a:solidFill>
                  <a:srgbClr val="990000"/>
                </a:solidFill>
              </a:rPr>
              <a:t>Reduce cost and duration of cross border transactions</a:t>
            </a:r>
          </a:p>
          <a:p>
            <a:pPr eaLnBrk="1" hangingPunct="1">
              <a:lnSpc>
                <a:spcPct val="90000"/>
              </a:lnSpc>
              <a:spcBef>
                <a:spcPts val="1800"/>
              </a:spcBef>
              <a:buFont typeface="Wingdings" pitchFamily="2" charset="2"/>
              <a:buChar char="Ø"/>
              <a:defRPr/>
            </a:pPr>
            <a:r>
              <a:rPr lang="en-US" sz="2200" b="1" cap="all" dirty="0" smtClean="0">
                <a:solidFill>
                  <a:srgbClr val="990000"/>
                </a:solidFill>
              </a:rPr>
              <a:t>Homegrown solution,  operated by the COMESA countries</a:t>
            </a:r>
          </a:p>
          <a:p>
            <a:pPr eaLnBrk="1" hangingPunct="1">
              <a:lnSpc>
                <a:spcPct val="90000"/>
              </a:lnSpc>
              <a:spcBef>
                <a:spcPts val="1800"/>
              </a:spcBef>
              <a:buFont typeface="Wingdings" pitchFamily="2" charset="2"/>
              <a:buChar char="Ø"/>
              <a:defRPr/>
            </a:pPr>
            <a:r>
              <a:rPr lang="en-US" sz="2200" b="1" cap="all" dirty="0" smtClean="0">
                <a:solidFill>
                  <a:srgbClr val="990000"/>
                </a:solidFill>
              </a:rPr>
              <a:t>System IS reliable, secure and predictable</a:t>
            </a:r>
          </a:p>
          <a:p>
            <a:pPr eaLnBrk="1" hangingPunct="1">
              <a:lnSpc>
                <a:spcPct val="90000"/>
              </a:lnSpc>
              <a:spcBef>
                <a:spcPts val="1800"/>
              </a:spcBef>
              <a:buFont typeface="Wingdings" pitchFamily="2" charset="2"/>
              <a:buChar char="Ø"/>
              <a:defRPr/>
            </a:pPr>
            <a:r>
              <a:rPr lang="en-US" sz="2200" b="1" cap="all" dirty="0" smtClean="0">
                <a:solidFill>
                  <a:srgbClr val="990000"/>
                </a:solidFill>
              </a:rPr>
              <a:t>Low investment and operational costs</a:t>
            </a:r>
          </a:p>
          <a:p>
            <a:pPr eaLnBrk="1" hangingPunct="1">
              <a:lnSpc>
                <a:spcPct val="90000"/>
              </a:lnSpc>
              <a:spcBef>
                <a:spcPts val="1800"/>
              </a:spcBef>
              <a:buFont typeface="Wingdings" pitchFamily="2" charset="2"/>
              <a:buChar char="Ø"/>
              <a:defRPr/>
            </a:pPr>
            <a:r>
              <a:rPr lang="en-US" sz="2200" b="1" cap="all" dirty="0" smtClean="0">
                <a:solidFill>
                  <a:srgbClr val="990000"/>
                </a:solidFill>
              </a:rPr>
              <a:t>Settlement in hard currencies ($,€)</a:t>
            </a:r>
          </a:p>
          <a:p>
            <a:pPr marL="365760" indent="-256032">
              <a:lnSpc>
                <a:spcPct val="90000"/>
              </a:lnSpc>
              <a:buFont typeface="Wingdings 3"/>
              <a:buChar char=""/>
              <a:defRPr/>
            </a:pPr>
            <a:endParaRPr lang="en-GB" sz="2200" dirty="0" smtClean="0"/>
          </a:p>
          <a:p>
            <a:pPr marL="365760" indent="-256032">
              <a:lnSpc>
                <a:spcPct val="90000"/>
              </a:lnSpc>
              <a:buFont typeface="Wingdings 3"/>
              <a:buChar char=""/>
              <a:defRPr/>
            </a:pPr>
            <a:endParaRPr lang="en-US" dirty="0"/>
          </a:p>
          <a:p>
            <a:pPr marL="621792" lvl="1">
              <a:lnSpc>
                <a:spcPct val="90000"/>
              </a:lnSpc>
              <a:spcBef>
                <a:spcPts val="324"/>
              </a:spcBef>
              <a:buFont typeface="Verdana"/>
              <a:buChar char="◦"/>
              <a:defRPr/>
            </a:pPr>
            <a:endParaRPr lang="en-US" dirty="0"/>
          </a:p>
          <a:p>
            <a:pPr>
              <a:buFont typeface="Arial" charset="0"/>
              <a:buChar char="•"/>
              <a:defRPr/>
            </a:pPr>
            <a:endParaRPr lang="en-GB" dirty="0"/>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7550" y="6051550"/>
            <a:ext cx="8064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4020</TotalTime>
  <Words>647</Words>
  <Application>Microsoft Office PowerPoint</Application>
  <PresentationFormat>On-screen Show (4:3)</PresentationFormat>
  <Paragraphs>111</Paragraphs>
  <Slides>19</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Links</vt:lpstr>
      </vt:variant>
      <vt:variant>
        <vt:i4>3</vt:i4>
      </vt:variant>
      <vt:variant>
        <vt:lpstr>Slide Titles</vt:lpstr>
      </vt:variant>
      <vt:variant>
        <vt:i4>19</vt:i4>
      </vt:variant>
    </vt:vector>
  </HeadingPairs>
  <TitlesOfParts>
    <vt:vector size="29" baseType="lpstr">
      <vt:lpstr>Arial</vt:lpstr>
      <vt:lpstr>Calibri</vt:lpstr>
      <vt:lpstr>Monotype Sorts</vt:lpstr>
      <vt:lpstr>Verdana</vt:lpstr>
      <vt:lpstr>Wingdings</vt:lpstr>
      <vt:lpstr>Wingdings 3</vt:lpstr>
      <vt:lpstr>Office Theme</vt:lpstr>
      <vt:lpstr>???</vt:lpstr>
      <vt:lpstr>???</vt:lpstr>
      <vt:lpstr>???</vt:lpstr>
      <vt:lpstr>“ Debrief on Current Regional Payment System Infrastructures or Initiatives on the Continent:   Case of the Common Market of Eastern and Southern African (COMESA)”  </vt:lpstr>
      <vt:lpstr>PowerPoint Presentation</vt:lpstr>
      <vt:lpstr>COMESA MEMBERSHIP</vt:lpstr>
      <vt:lpstr>PowerPoint Presentation</vt:lpstr>
      <vt:lpstr>PowerPoint Presentation</vt:lpstr>
      <vt:lpstr>BACKGROUND</vt:lpstr>
      <vt:lpstr>BACKGROUND cont..</vt:lpstr>
      <vt:lpstr>COMESA CLEARING HOUSE    REGIONAL PAYMENT &amp; SETTLEMENT SYSTEM (REPSS)</vt:lpstr>
      <vt:lpstr>REPSS OBJECTIVES</vt:lpstr>
      <vt:lpstr>REPSS features</vt:lpstr>
      <vt:lpstr>PowerPoint Presentation</vt:lpstr>
      <vt:lpstr>PowerPoint Presentation</vt:lpstr>
      <vt:lpstr>BENEFITS</vt:lpstr>
      <vt:lpstr>PowerPoint Presentation</vt:lpstr>
      <vt:lpstr>ROLE OF SETTLEMENT BANK</vt:lpstr>
      <vt:lpstr>ROLE OF PARTICIPANT </vt:lpstr>
      <vt:lpstr>LEGAL FOUNDATION</vt:lpstr>
      <vt:lpstr>COMESA HEADS OF STATE AND GOVERNMENT SUPPORT TO REPSS </vt:lpstr>
      <vt:lpstr>CURRENT STATUS OF REPSS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DThakoor</dc:creator>
  <cp:lastModifiedBy>Mahmood Mansoor</cp:lastModifiedBy>
  <cp:revision>196</cp:revision>
  <dcterms:created xsi:type="dcterms:W3CDTF">2010-02-07T17:53:06Z</dcterms:created>
  <dcterms:modified xsi:type="dcterms:W3CDTF">2019-04-15T16:58:28Z</dcterms:modified>
</cp:coreProperties>
</file>