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415" r:id="rId3"/>
    <p:sldId id="416" r:id="rId4"/>
    <p:sldId id="393" r:id="rId5"/>
    <p:sldId id="411" r:id="rId6"/>
    <p:sldId id="399" r:id="rId7"/>
    <p:sldId id="400" r:id="rId8"/>
    <p:sldId id="424" r:id="rId9"/>
    <p:sldId id="405" r:id="rId10"/>
    <p:sldId id="423" r:id="rId11"/>
    <p:sldId id="425" r:id="rId12"/>
    <p:sldId id="426" r:id="rId13"/>
    <p:sldId id="427" r:id="rId14"/>
    <p:sldId id="422" r:id="rId15"/>
    <p:sldId id="417" r:id="rId16"/>
    <p:sldId id="406" r:id="rId17"/>
    <p:sldId id="407" r:id="rId18"/>
    <p:sldId id="418" r:id="rId19"/>
    <p:sldId id="413" r:id="rId20"/>
    <p:sldId id="398" r:id="rId21"/>
    <p:sldId id="408" r:id="rId22"/>
    <p:sldId id="414" r:id="rId23"/>
    <p:sldId id="41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8" autoAdjust="0"/>
  </p:normalViewPr>
  <p:slideViewPr>
    <p:cSldViewPr snapToObjects="1">
      <p:cViewPr varScale="1">
        <p:scale>
          <a:sx n="77" d="100"/>
          <a:sy n="77" d="100"/>
        </p:scale>
        <p:origin x="9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C923-F3C0-4417-835C-7CC11B13E2F0}" type="datetimeFigureOut">
              <a:rPr lang="en-ZA" smtClean="0"/>
              <a:t>2019-04-20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76B6-0A50-46EA-8C7D-765B9D37F7D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631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776B6-0A50-46EA-8C7D-765B9D37F7DC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513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365124" y="2037763"/>
            <a:ext cx="8329614" cy="42064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519628"/>
            <a:ext cx="8329613" cy="398213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sub-headline or explanatory copy here – 1 full-width line.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646177"/>
            <a:ext cx="8329613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1621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44">
          <p15:clr>
            <a:srgbClr val="FBAE40"/>
          </p15:clr>
        </p15:guide>
        <p15:guide id="2" orient="horz" pos="732">
          <p15:clr>
            <a:srgbClr val="FBAE40"/>
          </p15:clr>
        </p15:guide>
        <p15:guide id="3" orient="horz" pos="972">
          <p15:clr>
            <a:srgbClr val="FBAE40"/>
          </p15:clr>
        </p15:guide>
        <p15:guide id="4" orient="horz" pos="29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DCSlide1B 3rd Optio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4" y="1391"/>
            <a:ext cx="9140292" cy="6870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3FA4-1A1D-CB48-A945-A146C6F0291B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8A0F-3551-4444-BBB5-AFD1CD7DF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BCSlide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9140293" cy="6870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6858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on interoperability approach adopted in SADC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877" y="3140968"/>
            <a:ext cx="6400800" cy="7588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SADC Low value Credit Transfers Cleared on an Immediate Basis (TCIB)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chemeClr val="tx1"/>
                </a:solidFill>
              </a:rPr>
              <a:t>       How it works   </a:t>
            </a:r>
            <a:endParaRPr lang="en-Z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3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0504" y="274638"/>
            <a:ext cx="7136295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 Non-Bank-to-bank with settlement via SADC-RTGS</a:t>
            </a:r>
            <a:endParaRPr lang="en-ZA" b="1" dirty="0"/>
          </a:p>
        </p:txBody>
      </p:sp>
      <p:sp>
        <p:nvSpPr>
          <p:cNvPr id="7" name="Rectangle 6"/>
          <p:cNvSpPr/>
          <p:nvPr/>
        </p:nvSpPr>
        <p:spPr>
          <a:xfrm>
            <a:off x="6900738" y="3982440"/>
            <a:ext cx="1097464" cy="750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8" name="Rectangle 7"/>
          <p:cNvSpPr/>
          <p:nvPr/>
        </p:nvSpPr>
        <p:spPr>
          <a:xfrm>
            <a:off x="3774883" y="3916514"/>
            <a:ext cx="1514723" cy="739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ight Arrow 8"/>
          <p:cNvSpPr/>
          <p:nvPr/>
        </p:nvSpPr>
        <p:spPr>
          <a:xfrm rot="10800000">
            <a:off x="2217916" y="4286250"/>
            <a:ext cx="1496834" cy="7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2" name="Right Arrow 11"/>
          <p:cNvSpPr/>
          <p:nvPr/>
        </p:nvSpPr>
        <p:spPr>
          <a:xfrm rot="10800000">
            <a:off x="5362816" y="4271980"/>
            <a:ext cx="1500965" cy="85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3" name="Rounded Rectangle 12"/>
          <p:cNvSpPr/>
          <p:nvPr/>
        </p:nvSpPr>
        <p:spPr>
          <a:xfrm>
            <a:off x="3786809" y="2611852"/>
            <a:ext cx="1264257" cy="632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4" name="TextBox 13"/>
          <p:cNvSpPr txBox="1"/>
          <p:nvPr/>
        </p:nvSpPr>
        <p:spPr>
          <a:xfrm>
            <a:off x="3106972" y="2079763"/>
            <a:ext cx="2773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Sending of payment and clearing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4781" y="2797799"/>
            <a:ext cx="1213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   </a:t>
            </a:r>
            <a:r>
              <a:rPr lang="en-ZA" sz="1350" b="1" dirty="0"/>
              <a:t>SADC-RTGS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296" y="4123896"/>
            <a:ext cx="121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SADC RCSO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505" y="4123896"/>
            <a:ext cx="5724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133" y="5004286"/>
            <a:ext cx="38603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Receive payment from RCSO direct or via local 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0404" y="2611852"/>
            <a:ext cx="1020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Step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515" y="3647305"/>
            <a:ext cx="13870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ISO 20022 </a:t>
            </a:r>
            <a:r>
              <a:rPr lang="en-ZA" sz="1350" dirty="0" err="1"/>
              <a:t>Pacs</a:t>
            </a:r>
            <a:r>
              <a:rPr lang="en-ZA" sz="1350" dirty="0"/>
              <a:t> 008 001 05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0223" y="3456474"/>
            <a:ext cx="147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/>
              <a:t>ISO 20022 Pacs 008 001 05</a:t>
            </a:r>
            <a:endParaRPr lang="en-ZA" sz="13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76" y="3701829"/>
            <a:ext cx="1097280" cy="1097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3" y="2434028"/>
            <a:ext cx="1097280" cy="10972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30941" y="4105640"/>
            <a:ext cx="9303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Non-Bank</a:t>
            </a:r>
          </a:p>
          <a:p>
            <a:r>
              <a:rPr lang="en-ZA" sz="1350" b="1" dirty="0"/>
              <a:t>PSP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7257" y="2768986"/>
            <a:ext cx="12344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Settlement Bank of Non-Bank</a:t>
            </a:r>
          </a:p>
        </p:txBody>
      </p:sp>
    </p:spTree>
    <p:extLst>
      <p:ext uri="{BB962C8B-B14F-4D97-AF65-F5344CB8AC3E}">
        <p14:creationId xmlns:p14="http://schemas.microsoft.com/office/powerpoint/2010/main" val="15248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 Non-Bank-to- bank with settlement via SADC-RTGS </a:t>
            </a:r>
            <a:endParaRPr lang="en-ZA" b="1" dirty="0"/>
          </a:p>
        </p:txBody>
      </p:sp>
      <p:sp>
        <p:nvSpPr>
          <p:cNvPr id="8" name="Rectangle 7"/>
          <p:cNvSpPr/>
          <p:nvPr/>
        </p:nvSpPr>
        <p:spPr>
          <a:xfrm>
            <a:off x="3774883" y="3916514"/>
            <a:ext cx="1514723" cy="739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ight Arrow 8"/>
          <p:cNvSpPr/>
          <p:nvPr/>
        </p:nvSpPr>
        <p:spPr>
          <a:xfrm rot="10800000">
            <a:off x="2450739" y="4280287"/>
            <a:ext cx="1235436" cy="7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2" name="Right Arrow 11"/>
          <p:cNvSpPr/>
          <p:nvPr/>
        </p:nvSpPr>
        <p:spPr>
          <a:xfrm>
            <a:off x="5467020" y="4268360"/>
            <a:ext cx="1201754" cy="8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3" name="Rounded Rectangle 12"/>
          <p:cNvSpPr/>
          <p:nvPr/>
        </p:nvSpPr>
        <p:spPr>
          <a:xfrm>
            <a:off x="3786809" y="2611852"/>
            <a:ext cx="1264257" cy="632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4" name="TextBox 13"/>
          <p:cNvSpPr txBox="1"/>
          <p:nvPr/>
        </p:nvSpPr>
        <p:spPr>
          <a:xfrm>
            <a:off x="3456960" y="2013244"/>
            <a:ext cx="2773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Pre-settlement testing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0404" y="2835872"/>
            <a:ext cx="1267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   </a:t>
            </a:r>
            <a:r>
              <a:rPr lang="en-ZA" sz="1350" b="1" dirty="0"/>
              <a:t>SADC-RTGS</a:t>
            </a:r>
            <a:endParaRPr lang="en-ZA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952296" y="4123896"/>
            <a:ext cx="121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SADC RCSO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505" y="4123896"/>
            <a:ext cx="5724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1" name="Right Arrow 10"/>
          <p:cNvSpPr/>
          <p:nvPr/>
        </p:nvSpPr>
        <p:spPr>
          <a:xfrm rot="20468486">
            <a:off x="5002614" y="3539448"/>
            <a:ext cx="1751773" cy="70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5" name="TextBox 14"/>
          <p:cNvSpPr txBox="1"/>
          <p:nvPr/>
        </p:nvSpPr>
        <p:spPr>
          <a:xfrm>
            <a:off x="5328368" y="4755301"/>
            <a:ext cx="11986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Advice of debit amount to be processed over SADC-RTGS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2824" y="4748521"/>
            <a:ext cx="128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Advice of credit</a:t>
            </a:r>
          </a:p>
          <a:p>
            <a:r>
              <a:rPr lang="en-ZA" sz="1350" dirty="0"/>
              <a:t>Amount to be processed over </a:t>
            </a:r>
          </a:p>
          <a:p>
            <a:r>
              <a:rPr lang="en-ZA" sz="1350" dirty="0"/>
              <a:t>SADC-RTGS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5100" y="2157978"/>
            <a:ext cx="153857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MT 202 to switch funds from CPL to CPBL account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691" y="2079763"/>
            <a:ext cx="8468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Step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9" y="3761464"/>
            <a:ext cx="1097280" cy="1097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32" y="2315557"/>
            <a:ext cx="1097280" cy="10972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50767" y="4068213"/>
            <a:ext cx="1097464" cy="750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" name="TextBox 5"/>
          <p:cNvSpPr txBox="1"/>
          <p:nvPr/>
        </p:nvSpPr>
        <p:spPr>
          <a:xfrm>
            <a:off x="6906001" y="4201211"/>
            <a:ext cx="942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Non-Bank</a:t>
            </a:r>
          </a:p>
          <a:p>
            <a:r>
              <a:rPr lang="en-ZA" sz="1350" b="1" dirty="0"/>
              <a:t>PSP</a:t>
            </a:r>
          </a:p>
        </p:txBody>
      </p:sp>
      <p:sp>
        <p:nvSpPr>
          <p:cNvPr id="24" name="Right Arrow 23"/>
          <p:cNvSpPr/>
          <p:nvPr/>
        </p:nvSpPr>
        <p:spPr>
          <a:xfrm rot="10800000">
            <a:off x="5163615" y="2945620"/>
            <a:ext cx="1604070" cy="57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25" name="Rectangle 24"/>
          <p:cNvSpPr/>
          <p:nvPr/>
        </p:nvSpPr>
        <p:spPr>
          <a:xfrm>
            <a:off x="6668774" y="3240696"/>
            <a:ext cx="123891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350" dirty="0"/>
              <a:t>Advice of debit</a:t>
            </a:r>
          </a:p>
          <a:p>
            <a:r>
              <a:rPr lang="en-ZA" sz="1350" dirty="0"/>
              <a:t>Amount to be processed over </a:t>
            </a:r>
          </a:p>
          <a:p>
            <a:r>
              <a:rPr lang="en-ZA" sz="1350" dirty="0"/>
              <a:t>SADC-RTGS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1973" y="2611853"/>
            <a:ext cx="11636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/>
              <a:t>Settlement Bank of Non-Bank</a:t>
            </a:r>
            <a:endParaRPr lang="en-ZA" sz="1350" b="1" dirty="0"/>
          </a:p>
        </p:txBody>
      </p:sp>
    </p:spTree>
    <p:extLst>
      <p:ext uri="{BB962C8B-B14F-4D97-AF65-F5344CB8AC3E}">
        <p14:creationId xmlns:p14="http://schemas.microsoft.com/office/powerpoint/2010/main" val="40635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 Non-Bank-to- bank with settlement via SADC-RTGS</a:t>
            </a:r>
            <a:endParaRPr lang="en-ZA" b="1" dirty="0"/>
          </a:p>
        </p:txBody>
      </p:sp>
      <p:sp>
        <p:nvSpPr>
          <p:cNvPr id="8" name="Rectangle 7"/>
          <p:cNvSpPr/>
          <p:nvPr/>
        </p:nvSpPr>
        <p:spPr>
          <a:xfrm>
            <a:off x="3774883" y="3916514"/>
            <a:ext cx="1514723" cy="739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3" name="Rounded Rectangle 12"/>
          <p:cNvSpPr/>
          <p:nvPr/>
        </p:nvSpPr>
        <p:spPr>
          <a:xfrm>
            <a:off x="3786809" y="2611852"/>
            <a:ext cx="1264257" cy="632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4" name="TextBox 13"/>
          <p:cNvSpPr txBox="1"/>
          <p:nvPr/>
        </p:nvSpPr>
        <p:spPr>
          <a:xfrm>
            <a:off x="3048461" y="2161858"/>
            <a:ext cx="3478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Settlement and post settlement testing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6810" y="2797799"/>
            <a:ext cx="1351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   </a:t>
            </a:r>
            <a:r>
              <a:rPr lang="en-ZA" sz="1350" b="1" dirty="0"/>
              <a:t>SADC-RTGS</a:t>
            </a:r>
            <a:endParaRPr lang="en-ZA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952296" y="4123896"/>
            <a:ext cx="121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SADC RCSO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505" y="4123896"/>
            <a:ext cx="5724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1" name="Right Arrow 10"/>
          <p:cNvSpPr/>
          <p:nvPr/>
        </p:nvSpPr>
        <p:spPr>
          <a:xfrm rot="9682268">
            <a:off x="1969076" y="3363343"/>
            <a:ext cx="1751773" cy="70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8" name="TextBox 17"/>
          <p:cNvSpPr txBox="1"/>
          <p:nvPr/>
        </p:nvSpPr>
        <p:spPr>
          <a:xfrm>
            <a:off x="703691" y="2079763"/>
            <a:ext cx="8468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Step 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9" y="3761464"/>
            <a:ext cx="1097280" cy="1097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97" y="2356762"/>
            <a:ext cx="1097280" cy="10972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811973" y="3875097"/>
            <a:ext cx="1097464" cy="750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" name="TextBox 5"/>
          <p:cNvSpPr txBox="1"/>
          <p:nvPr/>
        </p:nvSpPr>
        <p:spPr>
          <a:xfrm>
            <a:off x="7889682" y="4041748"/>
            <a:ext cx="942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Non-Bank</a:t>
            </a:r>
          </a:p>
          <a:p>
            <a:r>
              <a:rPr lang="en-ZA" sz="1350" b="1" dirty="0"/>
              <a:t>PSP</a:t>
            </a:r>
          </a:p>
        </p:txBody>
      </p:sp>
      <p:sp>
        <p:nvSpPr>
          <p:cNvPr id="7" name="Right Arrow 6"/>
          <p:cNvSpPr/>
          <p:nvPr/>
        </p:nvSpPr>
        <p:spPr>
          <a:xfrm rot="2332809">
            <a:off x="7453651" y="3523581"/>
            <a:ext cx="642932" cy="8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24" name="Right Arrow 23"/>
          <p:cNvSpPr/>
          <p:nvPr/>
        </p:nvSpPr>
        <p:spPr>
          <a:xfrm>
            <a:off x="5267744" y="2944366"/>
            <a:ext cx="1347012" cy="79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TextBox 8"/>
          <p:cNvSpPr txBox="1"/>
          <p:nvPr/>
        </p:nvSpPr>
        <p:spPr>
          <a:xfrm>
            <a:off x="2122998" y="2864013"/>
            <a:ext cx="1279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Advice of credit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191" y="2589656"/>
            <a:ext cx="13349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Advice of debit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1974" y="3141012"/>
            <a:ext cx="1216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Advice of debit</a:t>
            </a:r>
          </a:p>
        </p:txBody>
      </p:sp>
      <p:sp>
        <p:nvSpPr>
          <p:cNvPr id="15" name="Up Arrow 14"/>
          <p:cNvSpPr/>
          <p:nvPr/>
        </p:nvSpPr>
        <p:spPr>
          <a:xfrm>
            <a:off x="4430865" y="3243982"/>
            <a:ext cx="95416" cy="6311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6" name="TextBox 15"/>
          <p:cNvSpPr txBox="1"/>
          <p:nvPr/>
        </p:nvSpPr>
        <p:spPr>
          <a:xfrm>
            <a:off x="3900115" y="4858744"/>
            <a:ext cx="138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RCSO sends settlement instruction to </a:t>
            </a:r>
            <a:r>
              <a:rPr lang="en-ZA" sz="1350" dirty="0" smtClean="0"/>
              <a:t>SADC-RTGS</a:t>
            </a:r>
            <a:endParaRPr lang="en-ZA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657106" y="2240778"/>
            <a:ext cx="11330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/>
              <a:t>Settlement Bank of Non-Bank</a:t>
            </a:r>
            <a:endParaRPr lang="en-ZA" sz="1350" b="1" dirty="0"/>
          </a:p>
        </p:txBody>
      </p:sp>
    </p:spTree>
    <p:extLst>
      <p:ext uri="{BB962C8B-B14F-4D97-AF65-F5344CB8AC3E}">
        <p14:creationId xmlns:p14="http://schemas.microsoft.com/office/powerpoint/2010/main" val="5115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4198" y="274638"/>
            <a:ext cx="7412601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Non-Bank-to- bank with settlement via correspondent banking arrangements</a:t>
            </a:r>
            <a:endParaRPr lang="en-ZA" b="1" dirty="0"/>
          </a:p>
        </p:txBody>
      </p:sp>
      <p:sp>
        <p:nvSpPr>
          <p:cNvPr id="8" name="Rectangle 7"/>
          <p:cNvSpPr/>
          <p:nvPr/>
        </p:nvSpPr>
        <p:spPr>
          <a:xfrm>
            <a:off x="3774883" y="3916514"/>
            <a:ext cx="1514723" cy="739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4" name="TextBox 13"/>
          <p:cNvSpPr txBox="1"/>
          <p:nvPr/>
        </p:nvSpPr>
        <p:spPr>
          <a:xfrm>
            <a:off x="2927816" y="2084815"/>
            <a:ext cx="3478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Settlement and post settlement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797" y="2862179"/>
            <a:ext cx="1133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296" y="4123896"/>
            <a:ext cx="1214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SADC RCSO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505" y="4123896"/>
            <a:ext cx="5724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490796" y="4103079"/>
            <a:ext cx="1202213" cy="73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8" name="TextBox 17"/>
          <p:cNvSpPr txBox="1"/>
          <p:nvPr/>
        </p:nvSpPr>
        <p:spPr>
          <a:xfrm>
            <a:off x="703691" y="2079763"/>
            <a:ext cx="8468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Step 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9" y="3761464"/>
            <a:ext cx="1097280" cy="1097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11" y="3552875"/>
            <a:ext cx="1097280" cy="10972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1636" y="4650156"/>
            <a:ext cx="138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RCSO sends settlement instruction to  paying bank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2390" y="3310501"/>
            <a:ext cx="11330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 Net Paying Bank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11485" y="3293104"/>
            <a:ext cx="2671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Paying bank sends SWIFT MT 202</a:t>
            </a:r>
          </a:p>
          <a:p>
            <a:r>
              <a:rPr lang="en-ZA" sz="1350" dirty="0"/>
              <a:t>to pay the receiving bank</a:t>
            </a:r>
          </a:p>
        </p:txBody>
      </p:sp>
      <p:sp>
        <p:nvSpPr>
          <p:cNvPr id="9" name="Curved Up Arrow 8"/>
          <p:cNvSpPr/>
          <p:nvPr/>
        </p:nvSpPr>
        <p:spPr>
          <a:xfrm rot="10628483">
            <a:off x="1968662" y="2729016"/>
            <a:ext cx="4802253" cy="5797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811" y="332656"/>
            <a:ext cx="6501408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Components of a payment scheme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 payment scheme is more than just a switch and some rules.</a:t>
            </a:r>
          </a:p>
          <a:p>
            <a:r>
              <a:rPr lang="en-ZA" dirty="0" smtClean="0"/>
              <a:t>It needs to comply with regulatory requirements</a:t>
            </a:r>
          </a:p>
          <a:p>
            <a:r>
              <a:rPr lang="en-ZA" dirty="0" smtClean="0"/>
              <a:t>The infrastructure to be efficient, safe and secure</a:t>
            </a:r>
          </a:p>
          <a:p>
            <a:r>
              <a:rPr lang="en-ZA" dirty="0" smtClean="0"/>
              <a:t>It needs to allow for suitable competition but at the lowest cost possible to end clients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575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72D323-285A-4D74-B64A-EC6AA2401C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DA04C1-C1B7-4482-9DE6-70BADA083E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6B25A04-B95B-4D24-B124-8C288137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341883"/>
            <a:ext cx="8329613" cy="523183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 </a:t>
            </a:r>
            <a:r>
              <a:rPr lang="en-US" sz="3000" dirty="0"/>
              <a:t>Payment scheme entities and roles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1A43FBD-786B-4B75-903A-5FC419AEB441}"/>
              </a:ext>
            </a:extLst>
          </p:cNvPr>
          <p:cNvGrpSpPr/>
          <p:nvPr/>
        </p:nvGrpSpPr>
        <p:grpSpPr>
          <a:xfrm>
            <a:off x="921758" y="2117461"/>
            <a:ext cx="7216347" cy="3254657"/>
            <a:chOff x="864972" y="951470"/>
            <a:chExt cx="7216347" cy="32546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EB21C63-D3AE-4EB8-8EEC-11186726451E}"/>
                </a:ext>
              </a:extLst>
            </p:cNvPr>
            <p:cNvSpPr/>
            <p:nvPr/>
          </p:nvSpPr>
          <p:spPr>
            <a:xfrm>
              <a:off x="3247147" y="3855305"/>
              <a:ext cx="2373737" cy="3508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9. SW stack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FAA3F78-EACC-4C61-8C88-D6693105418E}"/>
                </a:ext>
              </a:extLst>
            </p:cNvPr>
            <p:cNvSpPr/>
            <p:nvPr/>
          </p:nvSpPr>
          <p:spPr>
            <a:xfrm>
              <a:off x="2988275" y="3509316"/>
              <a:ext cx="2891481" cy="6968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8. SW, HW, Network Platform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EAE7BAB-4DC7-4A28-8DF6-03BF975FDD75}"/>
                </a:ext>
              </a:extLst>
            </p:cNvPr>
            <p:cNvSpPr/>
            <p:nvPr/>
          </p:nvSpPr>
          <p:spPr>
            <a:xfrm>
              <a:off x="2712307" y="3155089"/>
              <a:ext cx="3443416" cy="10510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7. Payment Platform Service Provider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3B64EB5-C270-4CB7-8C01-F0DC815A9EB7}"/>
                </a:ext>
              </a:extLst>
            </p:cNvPr>
            <p:cNvSpPr/>
            <p:nvPr/>
          </p:nvSpPr>
          <p:spPr>
            <a:xfrm>
              <a:off x="2388972" y="2804979"/>
              <a:ext cx="4090087" cy="14011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6. Retail Service Provider Participants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3D914EC-180E-49D4-B630-BBC78D4C8078}"/>
                </a:ext>
              </a:extLst>
            </p:cNvPr>
            <p:cNvSpPr/>
            <p:nvPr/>
          </p:nvSpPr>
          <p:spPr>
            <a:xfrm>
              <a:off x="2090350" y="2421921"/>
              <a:ext cx="4687330" cy="17842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5. Payment Scheme Operator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80A5D6-8F6D-4D31-B9FC-24492243FF1C}"/>
                </a:ext>
              </a:extLst>
            </p:cNvPr>
            <p:cNvSpPr/>
            <p:nvPr/>
          </p:nvSpPr>
          <p:spPr>
            <a:xfrm>
              <a:off x="1777312" y="2067693"/>
              <a:ext cx="5313406" cy="21384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4. Payment Scheme Rules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B5792D0-A0AB-4607-A4E9-A80944012121}"/>
                </a:ext>
              </a:extLst>
            </p:cNvPr>
            <p:cNvSpPr/>
            <p:nvPr/>
          </p:nvSpPr>
          <p:spPr>
            <a:xfrm>
              <a:off x="1462215" y="1717586"/>
              <a:ext cx="5943600" cy="2488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3. Payment Scheme Ownership Body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3233C9A-E76D-4B42-8128-3D1985CFF370}"/>
                </a:ext>
              </a:extLst>
            </p:cNvPr>
            <p:cNvSpPr/>
            <p:nvPr/>
          </p:nvSpPr>
          <p:spPr>
            <a:xfrm>
              <a:off x="1140940" y="1334525"/>
              <a:ext cx="6586151" cy="287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2. Payment Scheme Governing Body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D26F9DB-4E07-4AD0-B70B-6252E5A58835}"/>
                </a:ext>
              </a:extLst>
            </p:cNvPr>
            <p:cNvSpPr/>
            <p:nvPr/>
          </p:nvSpPr>
          <p:spPr>
            <a:xfrm>
              <a:off x="864972" y="951470"/>
              <a:ext cx="7216347" cy="32546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1. Payment Scheme Supervision and Regulation 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79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72D323-285A-4D74-B64A-EC6AA2401C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685800">
              <a:defRPr/>
            </a:pPr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© Bill &amp; Melinda Gates Foundation      |</a:t>
            </a:r>
            <a:endParaRPr lang="en-US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DA04C1-C1B7-4482-9DE6-70BADA083E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>
              <a:defRPr/>
            </a:pPr>
            <a:fld id="{D3F7C509-FEEF-45D3-B896-7C07814C0C13}" type="slidenum">
              <a:rPr lang="en-US" sz="900">
                <a:solidFill>
                  <a:srgbClr val="000000"/>
                </a:solidFill>
                <a:latin typeface="Calibri" panose="020F0502020204030204"/>
              </a:rPr>
              <a:pPr defTabSz="685800">
                <a:defRPr/>
              </a:pPr>
              <a:t>17</a:t>
            </a:fld>
            <a:endParaRPr lang="en-US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6B25A04-B95B-4D24-B124-8C288137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341883"/>
            <a:ext cx="8329613" cy="523183"/>
          </a:xfrm>
        </p:spPr>
        <p:txBody>
          <a:bodyPr>
            <a:normAutofit fontScale="90000"/>
          </a:bodyPr>
          <a:lstStyle/>
          <a:p>
            <a:r>
              <a:rPr lang="en-US" dirty="0"/>
              <a:t>SADC </a:t>
            </a:r>
            <a:r>
              <a:rPr lang="en-US" dirty="0" smtClean="0"/>
              <a:t> </a:t>
            </a:r>
            <a:r>
              <a:rPr lang="en-US" dirty="0"/>
              <a:t>Aligned Payment scheme entities and roles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1A43FBD-786B-4B75-903A-5FC419AEB441}"/>
              </a:ext>
            </a:extLst>
          </p:cNvPr>
          <p:cNvGrpSpPr/>
          <p:nvPr/>
        </p:nvGrpSpPr>
        <p:grpSpPr>
          <a:xfrm>
            <a:off x="921758" y="2117460"/>
            <a:ext cx="7216347" cy="3254656"/>
            <a:chOff x="864972" y="951470"/>
            <a:chExt cx="7216347" cy="32546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EB21C63-D3AE-4EB8-8EEC-11186726451E}"/>
                </a:ext>
              </a:extLst>
            </p:cNvPr>
            <p:cNvSpPr/>
            <p:nvPr/>
          </p:nvSpPr>
          <p:spPr>
            <a:xfrm>
              <a:off x="2985316" y="3508845"/>
              <a:ext cx="2897397" cy="697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8.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Multiple, </a:t>
              </a:r>
              <a:r>
                <a:rPr lang="en-US" sz="1500" b="1" dirty="0" smtClean="0">
                  <a:solidFill>
                    <a:srgbClr val="FF0000"/>
                  </a:solidFill>
                  <a:latin typeface="Calibri" panose="020F0502020204030204"/>
                </a:rPr>
                <a:t> </a:t>
              </a:r>
              <a:endParaRPr lang="en-US" sz="1500" b="1" dirty="0">
                <a:solidFill>
                  <a:srgbClr val="FF0000"/>
                </a:solidFill>
                <a:latin typeface="Calibri" panose="020F0502020204030204"/>
              </a:endParaRPr>
            </a:p>
            <a:p>
              <a:pPr algn="ctr" defTabSz="685800">
                <a:defRPr/>
              </a:pPr>
              <a:endParaRPr lang="en-US" sz="1500" b="1" dirty="0">
                <a:solidFill>
                  <a:srgbClr val="FF0000"/>
                </a:solidFill>
                <a:latin typeface="Calibri" panose="020F0502020204030204"/>
              </a:endParaRPr>
            </a:p>
            <a:p>
              <a:pPr algn="ctr" defTabSz="685800">
                <a:defRPr/>
              </a:pP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FAA3F78-EACC-4C61-8C88-D6693105418E}"/>
                </a:ext>
              </a:extLst>
            </p:cNvPr>
            <p:cNvSpPr/>
            <p:nvPr/>
          </p:nvSpPr>
          <p:spPr>
            <a:xfrm>
              <a:off x="3156554" y="3849193"/>
              <a:ext cx="2527540" cy="356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9.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Multiple,  proprietary + TBD</a:t>
              </a: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EAE7BAB-4DC7-4A28-8DF6-03BF975FDD75}"/>
                </a:ext>
              </a:extLst>
            </p:cNvPr>
            <p:cNvSpPr/>
            <p:nvPr/>
          </p:nvSpPr>
          <p:spPr>
            <a:xfrm>
              <a:off x="2712307" y="3155089"/>
              <a:ext cx="3443416" cy="10510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7. </a:t>
              </a:r>
              <a:r>
                <a:rPr lang="en-US" sz="1500" b="1" dirty="0" err="1">
                  <a:solidFill>
                    <a:srgbClr val="FF0000"/>
                  </a:solidFill>
                  <a:latin typeface="Calibri" panose="020F0502020204030204"/>
                </a:rPr>
                <a:t>BankServ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 + outsource partners</a:t>
              </a: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3B64EB5-C270-4CB7-8C01-F0DC815A9EB7}"/>
                </a:ext>
              </a:extLst>
            </p:cNvPr>
            <p:cNvSpPr/>
            <p:nvPr/>
          </p:nvSpPr>
          <p:spPr>
            <a:xfrm>
              <a:off x="2388972" y="2804979"/>
              <a:ext cx="4090087" cy="14011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6.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Authorized Banks and non-banks</a:t>
              </a: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3D914EC-180E-49D4-B630-BBC78D4C8078}"/>
                </a:ext>
              </a:extLst>
            </p:cNvPr>
            <p:cNvSpPr/>
            <p:nvPr/>
          </p:nvSpPr>
          <p:spPr>
            <a:xfrm>
              <a:off x="2090350" y="2421921"/>
              <a:ext cx="4687330" cy="17842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5. </a:t>
              </a:r>
              <a:r>
                <a:rPr lang="en-US" sz="1500" b="1" dirty="0" smtClean="0">
                  <a:solidFill>
                    <a:srgbClr val="FF0000"/>
                  </a:solidFill>
                  <a:latin typeface="Calibri" panose="020F0502020204030204"/>
                </a:rPr>
                <a:t>SADC-RTGS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(settlement) / </a:t>
              </a:r>
              <a:r>
                <a:rPr lang="en-US" sz="1500" b="1" dirty="0" err="1">
                  <a:solidFill>
                    <a:srgbClr val="FF0000"/>
                  </a:solidFill>
                  <a:latin typeface="Calibri" panose="020F0502020204030204"/>
                </a:rPr>
                <a:t>BankServ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 (retail)</a:t>
              </a:r>
            </a:p>
            <a:p>
              <a:pPr algn="ctr" defTabSz="685800">
                <a:defRPr/>
              </a:pP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80A5D6-8F6D-4D31-B9FC-24492243FF1C}"/>
                </a:ext>
              </a:extLst>
            </p:cNvPr>
            <p:cNvSpPr/>
            <p:nvPr/>
          </p:nvSpPr>
          <p:spPr>
            <a:xfrm>
              <a:off x="1777312" y="2067693"/>
              <a:ext cx="5313406" cy="21384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4.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PSMB/ Beige Book</a:t>
              </a:r>
            </a:p>
            <a:p>
              <a:pPr algn="ctr" defTabSz="685800">
                <a:defRPr/>
              </a:pP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B5792D0-A0AB-4607-A4E9-A80944012121}"/>
                </a:ext>
              </a:extLst>
            </p:cNvPr>
            <p:cNvSpPr/>
            <p:nvPr/>
          </p:nvSpPr>
          <p:spPr>
            <a:xfrm>
              <a:off x="1462215" y="1717586"/>
              <a:ext cx="5943600" cy="2488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3.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TBD – new shareholder association</a:t>
              </a: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3233C9A-E76D-4B42-8128-3D1985CFF370}"/>
                </a:ext>
              </a:extLst>
            </p:cNvPr>
            <p:cNvSpPr/>
            <p:nvPr/>
          </p:nvSpPr>
          <p:spPr>
            <a:xfrm>
              <a:off x="1140940" y="1334525"/>
              <a:ext cx="6586151" cy="287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2.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Payments Scheme Mgt. Body (PSMB)</a:t>
              </a:r>
            </a:p>
            <a:p>
              <a:pPr defTabSz="685800">
                <a:defRPr/>
              </a:pPr>
              <a:endParaRPr lang="en-US" sz="1500" b="1" dirty="0">
                <a:solidFill>
                  <a:srgbClr val="FF0000"/>
                </a:solidFill>
                <a:latin typeface="Calibri" panose="020F0502020204030204"/>
              </a:endParaRPr>
            </a:p>
            <a:p>
              <a:pPr algn="ctr" defTabSz="685800">
                <a:defRPr/>
              </a:pP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D26F9DB-4E07-4AD0-B70B-6252E5A58835}"/>
                </a:ext>
              </a:extLst>
            </p:cNvPr>
            <p:cNvSpPr/>
            <p:nvPr/>
          </p:nvSpPr>
          <p:spPr>
            <a:xfrm>
              <a:off x="864972" y="951470"/>
              <a:ext cx="7216347" cy="32546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1. 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Payment System Oversight Committee (CCBG)</a:t>
              </a:r>
            </a:p>
            <a:p>
              <a:pPr algn="ctr" defTabSz="685800">
                <a:defRPr/>
              </a:pPr>
              <a:endParaRPr lang="en-US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9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Roles explained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smtClean="0"/>
              <a:t>PSOC – Central Bank Payment System Oversight Committee with representatives from all countries using the SADC –RTGS</a:t>
            </a:r>
          </a:p>
          <a:p>
            <a:r>
              <a:rPr lang="en-ZA" dirty="0" smtClean="0"/>
              <a:t>PSMB – Payment Scheme Management Body – Self regulating body with representatives from all SADC countries using the SADC-RTGS</a:t>
            </a:r>
          </a:p>
          <a:p>
            <a:r>
              <a:rPr lang="en-ZA" dirty="0" smtClean="0"/>
              <a:t>Payment Scheme Ownership Body – an association representing the participants – user group</a:t>
            </a:r>
          </a:p>
          <a:p>
            <a:r>
              <a:rPr lang="en-ZA" dirty="0" smtClean="0"/>
              <a:t>Rule book – housed in the SADC Beige Book</a:t>
            </a:r>
          </a:p>
          <a:p>
            <a:r>
              <a:rPr lang="en-ZA" dirty="0" smtClean="0"/>
              <a:t>SADC-RTGS for settlement and RCSO for clearing</a:t>
            </a:r>
          </a:p>
          <a:p>
            <a:r>
              <a:rPr lang="en-ZA" dirty="0" smtClean="0"/>
              <a:t>Authorised banks and non-banks</a:t>
            </a:r>
          </a:p>
          <a:p>
            <a:r>
              <a:rPr lang="en-ZA" dirty="0" smtClean="0"/>
              <a:t>Retail payment platform provider</a:t>
            </a:r>
          </a:p>
          <a:p>
            <a:r>
              <a:rPr lang="en-ZA" dirty="0" smtClean="0"/>
              <a:t>IT platform – insourced/outsourced and networks</a:t>
            </a:r>
          </a:p>
          <a:p>
            <a:r>
              <a:rPr lang="en-ZA" dirty="0" smtClean="0"/>
              <a:t>Software components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98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976664" cy="97487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Areas where much work was done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Lots of time, effort and money allowed us to work on the following important aspects;</a:t>
            </a:r>
          </a:p>
          <a:p>
            <a:r>
              <a:rPr lang="en-ZA" dirty="0" smtClean="0"/>
              <a:t>- Message standards</a:t>
            </a:r>
          </a:p>
          <a:p>
            <a:r>
              <a:rPr lang="en-ZA" dirty="0" smtClean="0"/>
              <a:t>- Connectivity</a:t>
            </a:r>
          </a:p>
          <a:p>
            <a:r>
              <a:rPr lang="en-ZA" dirty="0" smtClean="0"/>
              <a:t>- Meeting regulatory requirements</a:t>
            </a:r>
          </a:p>
          <a:p>
            <a:r>
              <a:rPr lang="en-ZA" dirty="0" smtClean="0"/>
              <a:t>- Commercials</a:t>
            </a:r>
          </a:p>
          <a:p>
            <a:r>
              <a:rPr lang="en-ZA" dirty="0" smtClean="0"/>
              <a:t>- Pre-settlement risk</a:t>
            </a:r>
          </a:p>
          <a:p>
            <a:r>
              <a:rPr lang="en-ZA" dirty="0" smtClean="0"/>
              <a:t>- Supporting documentation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72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" y="0"/>
            <a:ext cx="9139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5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Aspects worked out with regulators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smtClean="0"/>
              <a:t>Transfers will be settled by banks</a:t>
            </a:r>
          </a:p>
          <a:p>
            <a:r>
              <a:rPr lang="en-ZA" dirty="0" smtClean="0"/>
              <a:t>Central Banks determine transfer limits</a:t>
            </a:r>
          </a:p>
          <a:p>
            <a:r>
              <a:rPr lang="en-ZA" dirty="0" smtClean="0"/>
              <a:t>Central Banks set KYC, AML and other regulatory requirements</a:t>
            </a:r>
          </a:p>
          <a:p>
            <a:r>
              <a:rPr lang="en-ZA" dirty="0" smtClean="0"/>
              <a:t>Operator authorised in terms of CPFI/IOSCO standards</a:t>
            </a:r>
          </a:p>
          <a:p>
            <a:r>
              <a:rPr lang="en-ZA" dirty="0" smtClean="0"/>
              <a:t>Operator manages limits and rejects transactions exceeding limits</a:t>
            </a:r>
          </a:p>
          <a:p>
            <a:r>
              <a:rPr lang="en-ZA" dirty="0" smtClean="0"/>
              <a:t>Operating model fully documented</a:t>
            </a:r>
          </a:p>
          <a:p>
            <a:r>
              <a:rPr lang="en-ZA" dirty="0" smtClean="0"/>
              <a:t>All participants bound by scheme rules</a:t>
            </a:r>
          </a:p>
          <a:p>
            <a:r>
              <a:rPr lang="en-ZA" dirty="0" err="1" smtClean="0"/>
              <a:t>BoP</a:t>
            </a:r>
            <a:r>
              <a:rPr lang="en-ZA" dirty="0" smtClean="0"/>
              <a:t> reporting information standardised</a:t>
            </a:r>
          </a:p>
          <a:p>
            <a:r>
              <a:rPr lang="en-ZA" dirty="0" smtClean="0"/>
              <a:t>SADC PSOC has oversight</a:t>
            </a:r>
            <a:endParaRPr lang="en-ZA" dirty="0"/>
          </a:p>
          <a:p>
            <a:r>
              <a:rPr lang="en-ZA" dirty="0" smtClean="0"/>
              <a:t>Central banks regulate both banks and non-banks and therefore central bank in SADC at other end of the transaction has assurance that all central banks in SADC regulate the same scheme on the same basis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26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10129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Other aspects of the scheme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Commercials – client facing component out of scope – Operator charges the sender – Pricing fame work document developed to guide participants on how they should handle any charges in the chain.</a:t>
            </a:r>
          </a:p>
          <a:p>
            <a:r>
              <a:rPr lang="en-ZA" dirty="0" smtClean="0"/>
              <a:t>Supporting documentation - Beige Book covering operating model, rules and regulatory requirements – message schemas and examples – associated documents e.g. SLA’s , claim procedures etc. – operator agreements and specifications etc.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85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B09F132-B602-4AF0-B9BF-C0DA0BA8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08" y="76126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SADC </a:t>
            </a:r>
            <a:r>
              <a:rPr lang="en-US" b="1" dirty="0"/>
              <a:t>Payment Scheme Documents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7" y="2262260"/>
            <a:ext cx="2228850" cy="1448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08" y="2014040"/>
            <a:ext cx="1443065" cy="152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7" y="4217838"/>
            <a:ext cx="2023394" cy="139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79" y="3973285"/>
            <a:ext cx="1764572" cy="1886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7792" y="2167128"/>
            <a:ext cx="14333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Beige Book- operating models, rule books, other information and 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9480" y="2084832"/>
            <a:ext cx="159105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Linked associated documents covering specific agreements, procedures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2918" y="4437294"/>
            <a:ext cx="15681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Message schemas and rules as well as message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4072" y="4217838"/>
            <a:ext cx="152247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Operator documents and agreements covering </a:t>
            </a:r>
            <a:r>
              <a:rPr lang="en-ZA" sz="1350" b="1"/>
              <a:t>its services</a:t>
            </a:r>
          </a:p>
        </p:txBody>
      </p:sp>
    </p:spTree>
    <p:extLst>
      <p:ext uri="{BB962C8B-B14F-4D97-AF65-F5344CB8AC3E}">
        <p14:creationId xmlns:p14="http://schemas.microsoft.com/office/powerpoint/2010/main" val="812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/>
              <a:t>                       </a:t>
            </a:r>
            <a:r>
              <a:rPr lang="en-ZA" sz="3600" b="1" dirty="0" smtClean="0">
                <a:solidFill>
                  <a:schemeClr val="tx1"/>
                </a:solidFill>
              </a:rPr>
              <a:t>Questions?</a:t>
            </a:r>
            <a:endParaRPr lang="en-Z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en-ZA" dirty="0" smtClean="0"/>
              <a:t>SADC Payments Project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Project driven under the SADC Finance and Investment Protocol</a:t>
            </a:r>
          </a:p>
          <a:p>
            <a:r>
              <a:rPr lang="en-ZA" dirty="0" smtClean="0"/>
              <a:t>Governed at the Committee of Central Bank Governors</a:t>
            </a:r>
          </a:p>
          <a:p>
            <a:r>
              <a:rPr lang="en-ZA" dirty="0" smtClean="0"/>
              <a:t>SADC Banking Association mandated to develop the various payment schemes and interface with the central bank settlement systems </a:t>
            </a:r>
          </a:p>
          <a:p>
            <a:r>
              <a:rPr lang="en-ZA" dirty="0" smtClean="0"/>
              <a:t>In order to increase financial inclusion in the region non-banks have also been brought to the table in order to develop suitable solutions for </a:t>
            </a:r>
            <a:r>
              <a:rPr lang="en-ZA" smtClean="0"/>
              <a:t>end clients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220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48836" y="959698"/>
            <a:ext cx="7727619" cy="53285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3203848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SADC TCIB Regulatory Eco System</a:t>
            </a:r>
            <a:endParaRPr lang="en-ZA" b="1" dirty="0"/>
          </a:p>
        </p:txBody>
      </p:sp>
      <p:sp>
        <p:nvSpPr>
          <p:cNvPr id="6" name="Oval 5"/>
          <p:cNvSpPr/>
          <p:nvPr/>
        </p:nvSpPr>
        <p:spPr>
          <a:xfrm>
            <a:off x="3552412" y="988414"/>
            <a:ext cx="2520280" cy="5040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3899209" y="1024701"/>
            <a:ext cx="208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Central Bank PSOC</a:t>
            </a:r>
            <a:endParaRPr lang="en-Z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936104" cy="900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3" y="2852712"/>
            <a:ext cx="936104" cy="900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40" y="1882159"/>
            <a:ext cx="867823" cy="867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18" y="1901460"/>
            <a:ext cx="867823" cy="867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83" y="3990252"/>
            <a:ext cx="918012" cy="918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5" y="3960858"/>
            <a:ext cx="918012" cy="918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64" y="3374191"/>
            <a:ext cx="1405243" cy="1405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29" y="2381970"/>
            <a:ext cx="1226123" cy="921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9382" y="5373216"/>
            <a:ext cx="14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Country A</a:t>
            </a:r>
            <a:endParaRPr lang="en-Z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43274" y="5388122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Country B</a:t>
            </a:r>
            <a:endParaRPr lang="en-Z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84485" y="4420196"/>
            <a:ext cx="112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Operator</a:t>
            </a:r>
            <a:endParaRPr lang="en-ZA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17229" y="1868070"/>
            <a:ext cx="160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SADC-RTGS</a:t>
            </a:r>
            <a:endParaRPr lang="en-Z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1628800"/>
            <a:ext cx="168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Central Bank</a:t>
            </a:r>
            <a:endParaRPr lang="en-Z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Central Bank</a:t>
            </a:r>
            <a:endParaRPr lang="en-Z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3688" y="4908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Non-bank</a:t>
            </a:r>
            <a:endParaRPr lang="en-Z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89703" y="49015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Non-bank</a:t>
            </a:r>
            <a:endParaRPr lang="en-Z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90956" y="2125553"/>
            <a:ext cx="145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Authorises participation</a:t>
            </a:r>
            <a:endParaRPr lang="en-Z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2060848"/>
            <a:ext cx="177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Authorises participation</a:t>
            </a:r>
            <a:endParaRPr lang="en-ZA" b="1" dirty="0"/>
          </a:p>
        </p:txBody>
      </p:sp>
      <p:sp>
        <p:nvSpPr>
          <p:cNvPr id="26" name="Curved Left Arrow 25"/>
          <p:cNvSpPr/>
          <p:nvPr/>
        </p:nvSpPr>
        <p:spPr>
          <a:xfrm rot="2261378">
            <a:off x="2937039" y="2847883"/>
            <a:ext cx="624733" cy="92920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874191">
            <a:off x="3035313" y="2801062"/>
            <a:ext cx="867823" cy="204929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18942995">
            <a:off x="6212272" y="2821657"/>
            <a:ext cx="505920" cy="94617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20919487">
            <a:off x="5795299" y="2798094"/>
            <a:ext cx="792088" cy="195392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7811" y="4824603"/>
            <a:ext cx="260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Authorised based on CPFI/IOSCO Standards</a:t>
            </a:r>
            <a:endParaRPr lang="en-Z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69624" y="5642106"/>
            <a:ext cx="348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Normal Low Value Credit Transfer</a:t>
            </a:r>
            <a:endParaRPr lang="en-ZA" b="1" dirty="0"/>
          </a:p>
        </p:txBody>
      </p:sp>
      <p:sp>
        <p:nvSpPr>
          <p:cNvPr id="3" name="Left Arrow 2"/>
          <p:cNvSpPr/>
          <p:nvPr/>
        </p:nvSpPr>
        <p:spPr>
          <a:xfrm rot="3008734">
            <a:off x="2483768" y="5470934"/>
            <a:ext cx="585856" cy="1711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ight Arrow 30"/>
          <p:cNvSpPr/>
          <p:nvPr/>
        </p:nvSpPr>
        <p:spPr>
          <a:xfrm rot="19108696">
            <a:off x="6372200" y="5470934"/>
            <a:ext cx="648072" cy="1711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TextBox 31"/>
          <p:cNvSpPr txBox="1"/>
          <p:nvPr/>
        </p:nvSpPr>
        <p:spPr>
          <a:xfrm>
            <a:off x="1043608" y="628829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Participants to adhere to the AML, KYC, </a:t>
            </a:r>
            <a:r>
              <a:rPr lang="en-ZA" b="1" dirty="0" err="1" smtClean="0"/>
              <a:t>BoP</a:t>
            </a:r>
            <a:r>
              <a:rPr lang="en-ZA" b="1" dirty="0" smtClean="0"/>
              <a:t> reporting requirements etc. of own regulator. These have been harmonised as far as possible. </a:t>
            </a:r>
            <a:endParaRPr lang="en-Z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86953" y="3343196"/>
            <a:ext cx="158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Rules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2530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19056" cy="101297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Started with the operating model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Needed to include all eligible participants</a:t>
            </a:r>
          </a:p>
          <a:p>
            <a:r>
              <a:rPr lang="en-ZA" dirty="0" smtClean="0"/>
              <a:t>Needed to ensure use of existing intra-country settlement mechanisms </a:t>
            </a:r>
          </a:p>
          <a:p>
            <a:r>
              <a:rPr lang="en-ZA" dirty="0" smtClean="0"/>
              <a:t> Needed to reuse existing infrastructure where possible</a:t>
            </a:r>
          </a:p>
          <a:p>
            <a:r>
              <a:rPr lang="en-ZA" dirty="0" smtClean="0"/>
              <a:t>Needed to consider regulatory requirements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31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4718" y="1719202"/>
            <a:ext cx="918102" cy="702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" name="Isosceles Triangle 4"/>
          <p:cNvSpPr/>
          <p:nvPr/>
        </p:nvSpPr>
        <p:spPr>
          <a:xfrm>
            <a:off x="3984779" y="2504424"/>
            <a:ext cx="1235711" cy="88528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" name="Flowchart: Preparation 5"/>
          <p:cNvSpPr/>
          <p:nvPr/>
        </p:nvSpPr>
        <p:spPr>
          <a:xfrm>
            <a:off x="4143584" y="3641411"/>
            <a:ext cx="918102" cy="648072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8" name="Rounded Rectangle 7"/>
          <p:cNvSpPr/>
          <p:nvPr/>
        </p:nvSpPr>
        <p:spPr>
          <a:xfrm>
            <a:off x="1761357" y="3606252"/>
            <a:ext cx="1026114" cy="702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ounded Rectangle 8"/>
          <p:cNvSpPr/>
          <p:nvPr/>
        </p:nvSpPr>
        <p:spPr>
          <a:xfrm>
            <a:off x="6462734" y="3718718"/>
            <a:ext cx="1026114" cy="702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2" name="TextBox 11"/>
          <p:cNvSpPr txBox="1"/>
          <p:nvPr/>
        </p:nvSpPr>
        <p:spPr>
          <a:xfrm>
            <a:off x="2274414" y="451258"/>
            <a:ext cx="5301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/>
              <a:t>SADC Low Value Credit Transfers Cleared on an immediate basis via a RCSO </a:t>
            </a:r>
            <a:r>
              <a:rPr lang="en-ZA" sz="2100" b="1" dirty="0" smtClean="0"/>
              <a:t>operating model</a:t>
            </a:r>
            <a:endParaRPr lang="en-ZA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8755" y="1736322"/>
            <a:ext cx="1201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350" b="1" dirty="0"/>
          </a:p>
          <a:p>
            <a:r>
              <a:rPr lang="en-ZA" sz="1350" b="1" dirty="0"/>
              <a:t>SADC RTGS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5889" y="3880127"/>
            <a:ext cx="693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5171" y="3957291"/>
            <a:ext cx="703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1967" y="3829277"/>
            <a:ext cx="8390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Regional</a:t>
            </a:r>
          </a:p>
          <a:p>
            <a:r>
              <a:rPr lang="en-ZA" sz="1350" b="1" dirty="0"/>
              <a:t>   CSO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7103" y="2389265"/>
            <a:ext cx="8782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350" dirty="0"/>
          </a:p>
        </p:txBody>
      </p:sp>
      <p:sp>
        <p:nvSpPr>
          <p:cNvPr id="18" name="Frame 17"/>
          <p:cNvSpPr/>
          <p:nvPr/>
        </p:nvSpPr>
        <p:spPr>
          <a:xfrm>
            <a:off x="1542665" y="4642735"/>
            <a:ext cx="764715" cy="59406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6978781" y="4740452"/>
            <a:ext cx="810090" cy="64807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3787" y="4697795"/>
            <a:ext cx="602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 smtClean="0"/>
              <a:t>Non-bank</a:t>
            </a:r>
            <a:endParaRPr lang="en-ZA" sz="13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95785" y="4850002"/>
            <a:ext cx="5940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 smtClean="0"/>
              <a:t>Non-bank</a:t>
            </a:r>
            <a:endParaRPr lang="en-ZA" sz="135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18594" y="4251626"/>
            <a:ext cx="1876443" cy="6722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84261" y="4201906"/>
            <a:ext cx="1991530" cy="699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725341" y="4380508"/>
            <a:ext cx="301349" cy="2395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19341" y="4408141"/>
            <a:ext cx="269507" cy="3323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6" idx="1"/>
          </p:cNvCxnSpPr>
          <p:nvPr/>
        </p:nvCxnSpPr>
        <p:spPr>
          <a:xfrm>
            <a:off x="2787471" y="3957291"/>
            <a:ext cx="1356113" cy="8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</p:cNvCxnSpPr>
          <p:nvPr/>
        </p:nvCxnSpPr>
        <p:spPr>
          <a:xfrm>
            <a:off x="5061686" y="3965447"/>
            <a:ext cx="1401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0"/>
            <a:endCxn id="5" idx="3"/>
          </p:cNvCxnSpPr>
          <p:nvPr/>
        </p:nvCxnSpPr>
        <p:spPr>
          <a:xfrm flipV="1">
            <a:off x="4602635" y="3389706"/>
            <a:ext cx="0" cy="2517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56528" y="2895542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Daily</a:t>
            </a:r>
          </a:p>
          <a:p>
            <a:r>
              <a:rPr lang="en-ZA" sz="1350" b="1" dirty="0"/>
              <a:t>Settlement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384482" y="4768499"/>
            <a:ext cx="4590510" cy="46725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0" name="Rectangle 9"/>
          <p:cNvSpPr/>
          <p:nvPr/>
        </p:nvSpPr>
        <p:spPr>
          <a:xfrm>
            <a:off x="2392520" y="5235954"/>
            <a:ext cx="4482498" cy="2711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1" name="TextBox 10"/>
          <p:cNvSpPr txBox="1"/>
          <p:nvPr/>
        </p:nvSpPr>
        <p:spPr>
          <a:xfrm>
            <a:off x="2875814" y="4913865"/>
            <a:ext cx="38277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SMS Notifications/exchange of payment detail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6196" y="5273985"/>
            <a:ext cx="4039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Interoperability Agreement</a:t>
            </a:r>
          </a:p>
        </p:txBody>
      </p:sp>
      <p:sp>
        <p:nvSpPr>
          <p:cNvPr id="31" name="Regular Pentagon 30"/>
          <p:cNvSpPr/>
          <p:nvPr/>
        </p:nvSpPr>
        <p:spPr>
          <a:xfrm>
            <a:off x="667910" y="5235756"/>
            <a:ext cx="727544" cy="541364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36" name="Regular Pentagon 35"/>
          <p:cNvSpPr/>
          <p:nvPr/>
        </p:nvSpPr>
        <p:spPr>
          <a:xfrm>
            <a:off x="8035242" y="5262345"/>
            <a:ext cx="727544" cy="541364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38" name="TextBox 37"/>
          <p:cNvSpPr txBox="1"/>
          <p:nvPr/>
        </p:nvSpPr>
        <p:spPr>
          <a:xfrm>
            <a:off x="739471" y="5388523"/>
            <a:ext cx="9322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Agent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4366" y="5412484"/>
            <a:ext cx="703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Agent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68918" y="4420796"/>
            <a:ext cx="19083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Direct or via PPSP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22105" y="3469092"/>
            <a:ext cx="1221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Direct or via local ACH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0490" y="3494621"/>
            <a:ext cx="1401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Direct or via </a:t>
            </a:r>
          </a:p>
          <a:p>
            <a:r>
              <a:rPr lang="en-ZA" sz="1350" b="1" dirty="0"/>
              <a:t>Local ACH</a:t>
            </a:r>
          </a:p>
        </p:txBody>
      </p:sp>
      <p:cxnSp>
        <p:nvCxnSpPr>
          <p:cNvPr id="45" name="Straight Arrow Connector 44"/>
          <p:cNvCxnSpPr>
            <a:stCxn id="19" idx="3"/>
          </p:cNvCxnSpPr>
          <p:nvPr/>
        </p:nvCxnSpPr>
        <p:spPr>
          <a:xfrm>
            <a:off x="7788871" y="5064487"/>
            <a:ext cx="488437" cy="2094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1"/>
          </p:cNvCxnSpPr>
          <p:nvPr/>
        </p:nvCxnSpPr>
        <p:spPr>
          <a:xfrm flipH="1">
            <a:off x="1133061" y="4939768"/>
            <a:ext cx="409604" cy="295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392521" y="5616106"/>
            <a:ext cx="4638421" cy="274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49" name="TextBox 48"/>
          <p:cNvSpPr txBox="1"/>
          <p:nvPr/>
        </p:nvSpPr>
        <p:spPr>
          <a:xfrm>
            <a:off x="2418594" y="5616106"/>
            <a:ext cx="46123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PPSP = message switch – FX provider –AML/KYC - operations</a:t>
            </a:r>
          </a:p>
        </p:txBody>
      </p:sp>
      <p:cxnSp>
        <p:nvCxnSpPr>
          <p:cNvPr id="51" name="Straight Arrow Connector 50"/>
          <p:cNvCxnSpPr>
            <a:endCxn id="48" idx="1"/>
          </p:cNvCxnSpPr>
          <p:nvPr/>
        </p:nvCxnSpPr>
        <p:spPr>
          <a:xfrm>
            <a:off x="2009921" y="5248318"/>
            <a:ext cx="382599" cy="504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4" idx="3"/>
            <a:endCxn id="49" idx="3"/>
          </p:cNvCxnSpPr>
          <p:nvPr/>
        </p:nvCxnSpPr>
        <p:spPr>
          <a:xfrm flipH="1">
            <a:off x="7030941" y="5424026"/>
            <a:ext cx="384398" cy="342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2576" y="1719202"/>
            <a:ext cx="2153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 can have various roles;</a:t>
            </a:r>
          </a:p>
          <a:p>
            <a:r>
              <a:rPr lang="en-ZA" sz="1350" b="1" dirty="0"/>
              <a:t>-Send own payments</a:t>
            </a:r>
          </a:p>
          <a:p>
            <a:r>
              <a:rPr lang="en-ZA" sz="1350" b="1" dirty="0"/>
              <a:t>-Manages Trust account</a:t>
            </a:r>
          </a:p>
          <a:p>
            <a:r>
              <a:rPr lang="en-ZA" sz="1350" b="1" dirty="0"/>
              <a:t>-Settlement Bank</a:t>
            </a:r>
          </a:p>
          <a:p>
            <a:r>
              <a:rPr lang="en-ZA" sz="1350" b="1" dirty="0"/>
              <a:t>-</a:t>
            </a:r>
            <a:r>
              <a:rPr lang="en-ZA" sz="1350" b="1" dirty="0" err="1"/>
              <a:t>Nostro</a:t>
            </a:r>
            <a:r>
              <a:rPr lang="en-ZA" sz="1350" b="1" dirty="0"/>
              <a:t> settlement bank for non-SIRESS currencies</a:t>
            </a:r>
          </a:p>
          <a:p>
            <a:r>
              <a:rPr lang="en-ZA" sz="1350" b="1" dirty="0"/>
              <a:t>-FX provider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99707" y="1730761"/>
            <a:ext cx="2677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 smtClean="0"/>
              <a:t>RTGS </a:t>
            </a:r>
            <a:r>
              <a:rPr lang="en-ZA" sz="1350" b="1" dirty="0"/>
              <a:t>being a multi-currency settlement system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8540" y="4866966"/>
            <a:ext cx="727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For CICO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23678" y="4886781"/>
            <a:ext cx="633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For</a:t>
            </a:r>
          </a:p>
          <a:p>
            <a:r>
              <a:rPr lang="en-ZA" sz="1350" b="1" dirty="0"/>
              <a:t>CICO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922104" y="2421280"/>
            <a:ext cx="978011" cy="70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426846" y="2497783"/>
            <a:ext cx="703691" cy="67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44209" y="2527765"/>
            <a:ext cx="1130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Advices of DR or CR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7" y="3576690"/>
            <a:ext cx="635155" cy="63515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86" y="3592127"/>
            <a:ext cx="635155" cy="635155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8" idx="1"/>
          </p:cNvCxnSpPr>
          <p:nvPr/>
        </p:nvCxnSpPr>
        <p:spPr>
          <a:xfrm>
            <a:off x="1049572" y="3953839"/>
            <a:ext cx="711785" cy="34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66084" y="4107346"/>
            <a:ext cx="489005" cy="5127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7488848" y="4065602"/>
            <a:ext cx="788460" cy="41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0" idx="2"/>
          </p:cNvCxnSpPr>
          <p:nvPr/>
        </p:nvCxnSpPr>
        <p:spPr>
          <a:xfrm flipH="1">
            <a:off x="7788871" y="4227281"/>
            <a:ext cx="665393" cy="4705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4000778" y="4472245"/>
            <a:ext cx="1224136" cy="864096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ed Rectangle 7"/>
          <p:cNvSpPr/>
          <p:nvPr/>
        </p:nvSpPr>
        <p:spPr>
          <a:xfrm>
            <a:off x="1241453" y="4436241"/>
            <a:ext cx="136815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ounded Rectangle 8"/>
          <p:cNvSpPr/>
          <p:nvPr/>
        </p:nvSpPr>
        <p:spPr>
          <a:xfrm>
            <a:off x="7092978" y="4399126"/>
            <a:ext cx="136815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2138804" y="0"/>
            <a:ext cx="6906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Transfers in non-SIRESS currencies Cleared and Settled via correspondent banks through a RCSO</a:t>
            </a:r>
            <a:endParaRPr lang="en-Z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87164" y="4683623"/>
            <a:ext cx="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  <a:endParaRPr lang="en-Z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3" y="4719627"/>
            <a:ext cx="93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  <a:endParaRPr lang="en-Z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06188" y="4545123"/>
            <a:ext cx="111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Regional</a:t>
            </a:r>
          </a:p>
          <a:p>
            <a:r>
              <a:rPr lang="en-ZA" b="1" dirty="0" smtClean="0"/>
              <a:t>   CSO</a:t>
            </a:r>
            <a:endParaRPr lang="en-Z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38804" y="2042687"/>
            <a:ext cx="117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8" name="Frame 17"/>
          <p:cNvSpPr/>
          <p:nvPr/>
        </p:nvSpPr>
        <p:spPr>
          <a:xfrm>
            <a:off x="467544" y="5589240"/>
            <a:ext cx="1019620" cy="7920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880287" y="5589240"/>
            <a:ext cx="1080120" cy="86409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192" y="5646509"/>
            <a:ext cx="80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Non-bank</a:t>
            </a:r>
            <a:endParaRPr lang="en-Z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37681" y="5726858"/>
            <a:ext cx="7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Non-bank</a:t>
            </a:r>
            <a:endParaRPr lang="en-ZA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19672" y="5088959"/>
            <a:ext cx="2501924" cy="896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1"/>
          </p:cNvCxnSpPr>
          <p:nvPr/>
        </p:nvCxnSpPr>
        <p:spPr>
          <a:xfrm>
            <a:off x="5224914" y="5088959"/>
            <a:ext cx="2655373" cy="932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09722" y="5212650"/>
            <a:ext cx="401798" cy="3193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461130" y="5088959"/>
            <a:ext cx="359343" cy="443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6" idx="1"/>
          </p:cNvCxnSpPr>
          <p:nvPr/>
        </p:nvCxnSpPr>
        <p:spPr>
          <a:xfrm>
            <a:off x="2609605" y="4904293"/>
            <a:ext cx="139117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</p:cNvCxnSpPr>
          <p:nvPr/>
        </p:nvCxnSpPr>
        <p:spPr>
          <a:xfrm>
            <a:off x="5224914" y="4904293"/>
            <a:ext cx="1868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loud Callout 6"/>
          <p:cNvSpPr/>
          <p:nvPr/>
        </p:nvSpPr>
        <p:spPr>
          <a:xfrm>
            <a:off x="1552506" y="5873458"/>
            <a:ext cx="6120680" cy="623009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696522" y="6496467"/>
            <a:ext cx="5976664" cy="361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2195736" y="6018345"/>
            <a:ext cx="5103708" cy="37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SMS Notifications/exchange of payment detail </a:t>
            </a:r>
            <a:endParaRPr lang="en-Z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48202" y="6501216"/>
            <a:ext cx="53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Interoperability Agreement</a:t>
            </a:r>
            <a:endParaRPr lang="en-ZA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70634" y="3429000"/>
            <a:ext cx="1341326" cy="10072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09423" y="3429000"/>
            <a:ext cx="1290769" cy="10267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463314" y="2692462"/>
            <a:ext cx="1383470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Rounded Rectangle 39"/>
          <p:cNvSpPr/>
          <p:nvPr/>
        </p:nvSpPr>
        <p:spPr>
          <a:xfrm>
            <a:off x="6347893" y="2794626"/>
            <a:ext cx="1383470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Left-Right Arrow 37"/>
          <p:cNvSpPr/>
          <p:nvPr/>
        </p:nvSpPr>
        <p:spPr>
          <a:xfrm>
            <a:off x="3059832" y="3068960"/>
            <a:ext cx="3168352" cy="14401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TextBox 40"/>
          <p:cNvSpPr txBox="1"/>
          <p:nvPr/>
        </p:nvSpPr>
        <p:spPr>
          <a:xfrm>
            <a:off x="261204" y="2560018"/>
            <a:ext cx="1291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Settlement Bank of non-bank or own transfers</a:t>
            </a:r>
            <a:endParaRPr lang="en-ZA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767429" y="2788143"/>
            <a:ext cx="996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</a:p>
          <a:p>
            <a:r>
              <a:rPr lang="en-ZA" b="1" dirty="0" err="1" smtClean="0"/>
              <a:t>Nostro</a:t>
            </a:r>
            <a:r>
              <a:rPr lang="en-ZA" b="1" dirty="0" smtClean="0"/>
              <a:t> </a:t>
            </a:r>
          </a:p>
          <a:p>
            <a:r>
              <a:rPr lang="en-ZA" b="1" dirty="0" smtClean="0"/>
              <a:t>Account</a:t>
            </a:r>
            <a:endParaRPr lang="en-ZA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52600" y="2853881"/>
            <a:ext cx="112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</a:p>
          <a:p>
            <a:r>
              <a:rPr lang="en-ZA" b="1" dirty="0" err="1" smtClean="0"/>
              <a:t>Nostro</a:t>
            </a:r>
            <a:endParaRPr lang="en-ZA" b="1" dirty="0" smtClean="0"/>
          </a:p>
          <a:p>
            <a:r>
              <a:rPr lang="en-ZA" b="1" dirty="0" smtClean="0"/>
              <a:t>Account</a:t>
            </a:r>
            <a:endParaRPr lang="en-ZA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77054" y="2692462"/>
            <a:ext cx="1445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Settlement</a:t>
            </a:r>
          </a:p>
          <a:p>
            <a:r>
              <a:rPr lang="en-ZA" b="1" dirty="0" smtClean="0"/>
              <a:t>Bank of</a:t>
            </a:r>
          </a:p>
          <a:p>
            <a:r>
              <a:rPr lang="en-ZA" b="1" dirty="0" smtClean="0"/>
              <a:t>Non-bank or</a:t>
            </a:r>
          </a:p>
          <a:p>
            <a:r>
              <a:rPr lang="en-ZA" b="1" smtClean="0"/>
              <a:t>own</a:t>
            </a:r>
            <a:endParaRPr lang="en-ZA" b="1" dirty="0" smtClean="0"/>
          </a:p>
          <a:p>
            <a:r>
              <a:rPr lang="en-ZA" b="1" dirty="0" smtClean="0"/>
              <a:t>transfers</a:t>
            </a:r>
            <a:endParaRPr lang="en-ZA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966494" y="2556906"/>
            <a:ext cx="351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Normal MT 202 /MT103transfer</a:t>
            </a:r>
            <a:endParaRPr lang="en-ZA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065289" y="367710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Settlement figures</a:t>
            </a:r>
            <a:endParaRPr lang="en-ZA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403648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High level model</a:t>
            </a:r>
            <a:endParaRPr lang="en-Z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9748" y="5445224"/>
            <a:ext cx="27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Direct or via PPSP</a:t>
            </a:r>
            <a:endParaRPr lang="en-Z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09748" y="1484784"/>
            <a:ext cx="457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Here we would like to interface directly with Central Bank RTGS systems for settlements in any African currency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4000778" y="4472245"/>
            <a:ext cx="1224136" cy="864096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ed Rectangle 7"/>
          <p:cNvSpPr/>
          <p:nvPr/>
        </p:nvSpPr>
        <p:spPr>
          <a:xfrm>
            <a:off x="1241453" y="4436241"/>
            <a:ext cx="136815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ounded Rectangle 8"/>
          <p:cNvSpPr/>
          <p:nvPr/>
        </p:nvSpPr>
        <p:spPr>
          <a:xfrm>
            <a:off x="7092978" y="4399126"/>
            <a:ext cx="136815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2138804" y="0"/>
            <a:ext cx="690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Transfers in non-SIRESS African currencies </a:t>
            </a:r>
            <a:endParaRPr lang="en-Z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87164" y="4683623"/>
            <a:ext cx="92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  <a:endParaRPr lang="en-Z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08303" y="4719627"/>
            <a:ext cx="93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  <a:endParaRPr lang="en-Z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06188" y="4545123"/>
            <a:ext cx="111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Regional</a:t>
            </a:r>
          </a:p>
          <a:p>
            <a:r>
              <a:rPr lang="en-ZA" b="1" dirty="0" smtClean="0"/>
              <a:t>   CSO</a:t>
            </a:r>
            <a:endParaRPr lang="en-Z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38804" y="2042687"/>
            <a:ext cx="117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8" name="Frame 17"/>
          <p:cNvSpPr/>
          <p:nvPr/>
        </p:nvSpPr>
        <p:spPr>
          <a:xfrm>
            <a:off x="467544" y="5589240"/>
            <a:ext cx="1019620" cy="7920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880287" y="5589240"/>
            <a:ext cx="1080120" cy="86409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192" y="5646509"/>
            <a:ext cx="80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Non-bank</a:t>
            </a:r>
            <a:endParaRPr lang="en-Z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37681" y="5726858"/>
            <a:ext cx="7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Non-bank</a:t>
            </a:r>
            <a:endParaRPr lang="en-ZA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19672" y="5088959"/>
            <a:ext cx="2501924" cy="896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1"/>
          </p:cNvCxnSpPr>
          <p:nvPr/>
        </p:nvCxnSpPr>
        <p:spPr>
          <a:xfrm>
            <a:off x="5224914" y="5088959"/>
            <a:ext cx="2655373" cy="932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09722" y="5212650"/>
            <a:ext cx="401798" cy="3193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461130" y="5088959"/>
            <a:ext cx="359343" cy="443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6" idx="1"/>
          </p:cNvCxnSpPr>
          <p:nvPr/>
        </p:nvCxnSpPr>
        <p:spPr>
          <a:xfrm>
            <a:off x="2609605" y="4904293"/>
            <a:ext cx="139117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</p:cNvCxnSpPr>
          <p:nvPr/>
        </p:nvCxnSpPr>
        <p:spPr>
          <a:xfrm>
            <a:off x="5224914" y="4904293"/>
            <a:ext cx="1868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loud Callout 6"/>
          <p:cNvSpPr/>
          <p:nvPr/>
        </p:nvSpPr>
        <p:spPr>
          <a:xfrm>
            <a:off x="1552506" y="5873458"/>
            <a:ext cx="6120680" cy="623009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6522" y="6496467"/>
            <a:ext cx="5976664" cy="361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2195736" y="6018345"/>
            <a:ext cx="5103708" cy="37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SMS Notifications/exchange of payment detail </a:t>
            </a:r>
            <a:endParaRPr lang="en-Z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48202" y="6501216"/>
            <a:ext cx="53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Interoperability Agreement</a:t>
            </a:r>
            <a:endParaRPr lang="en-ZA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70634" y="3429000"/>
            <a:ext cx="1341326" cy="10072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09423" y="3429000"/>
            <a:ext cx="1290769" cy="10267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463314" y="2692462"/>
            <a:ext cx="1383470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Rounded Rectangle 39"/>
          <p:cNvSpPr/>
          <p:nvPr/>
        </p:nvSpPr>
        <p:spPr>
          <a:xfrm>
            <a:off x="6347893" y="2794626"/>
            <a:ext cx="1383470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TextBox 40"/>
          <p:cNvSpPr txBox="1"/>
          <p:nvPr/>
        </p:nvSpPr>
        <p:spPr>
          <a:xfrm>
            <a:off x="261204" y="2560018"/>
            <a:ext cx="1291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Settlement Bank of non-bank or own transfers</a:t>
            </a:r>
            <a:endParaRPr lang="en-ZA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767429" y="2788143"/>
            <a:ext cx="99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</a:p>
          <a:p>
            <a:endParaRPr lang="en-ZA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52600" y="2853881"/>
            <a:ext cx="112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77054" y="2692462"/>
            <a:ext cx="1445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Settlement</a:t>
            </a:r>
          </a:p>
          <a:p>
            <a:r>
              <a:rPr lang="en-ZA" b="1" dirty="0" smtClean="0"/>
              <a:t>Bank of</a:t>
            </a:r>
          </a:p>
          <a:p>
            <a:r>
              <a:rPr lang="en-ZA" b="1" dirty="0" smtClean="0"/>
              <a:t>Non-bank or</a:t>
            </a:r>
          </a:p>
          <a:p>
            <a:r>
              <a:rPr lang="en-ZA" b="1" smtClean="0"/>
              <a:t>own</a:t>
            </a:r>
            <a:endParaRPr lang="en-ZA" b="1" dirty="0" smtClean="0"/>
          </a:p>
          <a:p>
            <a:r>
              <a:rPr lang="en-ZA" b="1" dirty="0" smtClean="0"/>
              <a:t>transfers</a:t>
            </a:r>
            <a:endParaRPr lang="en-ZA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5536" y="16288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High level model</a:t>
            </a:r>
            <a:endParaRPr lang="en-Z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9748" y="5445224"/>
            <a:ext cx="27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Direct or via PPSP</a:t>
            </a:r>
            <a:endParaRPr lang="en-ZA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464131" y="1221487"/>
            <a:ext cx="123555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ounded Rectangle 38"/>
          <p:cNvSpPr/>
          <p:nvPr/>
        </p:nvSpPr>
        <p:spPr>
          <a:xfrm>
            <a:off x="4208808" y="1174446"/>
            <a:ext cx="123555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Rounded Rectangle 47"/>
          <p:cNvSpPr/>
          <p:nvPr/>
        </p:nvSpPr>
        <p:spPr>
          <a:xfrm>
            <a:off x="5804074" y="1150506"/>
            <a:ext cx="123555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2540111" y="1476634"/>
            <a:ext cx="131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WAEMU</a:t>
            </a:r>
            <a:endParaRPr lang="en-Z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47500" y="1410344"/>
            <a:ext cx="98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EAC</a:t>
            </a:r>
            <a:endParaRPr lang="en-Z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22405" y="1388989"/>
            <a:ext cx="1071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COMESA</a:t>
            </a:r>
            <a:endParaRPr lang="en-ZA" b="1" dirty="0"/>
          </a:p>
        </p:txBody>
      </p:sp>
      <p:sp>
        <p:nvSpPr>
          <p:cNvPr id="27" name="Up-Down Arrow 26"/>
          <p:cNvSpPr/>
          <p:nvPr/>
        </p:nvSpPr>
        <p:spPr>
          <a:xfrm>
            <a:off x="4555883" y="2268761"/>
            <a:ext cx="176681" cy="21674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Left-Right Arrow 27"/>
          <p:cNvSpPr/>
          <p:nvPr/>
        </p:nvSpPr>
        <p:spPr>
          <a:xfrm rot="2333070" flipH="1">
            <a:off x="3346421" y="2504730"/>
            <a:ext cx="1080120" cy="14115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Left-Right Arrow 48"/>
          <p:cNvSpPr/>
          <p:nvPr/>
        </p:nvSpPr>
        <p:spPr>
          <a:xfrm rot="19760190" flipH="1">
            <a:off x="5148331" y="2562555"/>
            <a:ext cx="1080120" cy="14115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TextBox 30"/>
          <p:cNvSpPr txBox="1"/>
          <p:nvPr/>
        </p:nvSpPr>
        <p:spPr>
          <a:xfrm>
            <a:off x="2870634" y="639323"/>
            <a:ext cx="4168994" cy="37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This is what it could look like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4718" y="1719202"/>
            <a:ext cx="918102" cy="702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" name="Isosceles Triangle 4"/>
          <p:cNvSpPr/>
          <p:nvPr/>
        </p:nvSpPr>
        <p:spPr>
          <a:xfrm>
            <a:off x="3984779" y="2504424"/>
            <a:ext cx="1235711" cy="885283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" name="Flowchart: Preparation 5"/>
          <p:cNvSpPr/>
          <p:nvPr/>
        </p:nvSpPr>
        <p:spPr>
          <a:xfrm>
            <a:off x="4143584" y="3641411"/>
            <a:ext cx="918102" cy="648072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8" name="Rounded Rectangle 7"/>
          <p:cNvSpPr/>
          <p:nvPr/>
        </p:nvSpPr>
        <p:spPr>
          <a:xfrm>
            <a:off x="1761357" y="3606252"/>
            <a:ext cx="1026114" cy="702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ounded Rectangle 8"/>
          <p:cNvSpPr/>
          <p:nvPr/>
        </p:nvSpPr>
        <p:spPr>
          <a:xfrm>
            <a:off x="6462734" y="3718718"/>
            <a:ext cx="1026114" cy="702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2" name="TextBox 11"/>
          <p:cNvSpPr txBox="1"/>
          <p:nvPr/>
        </p:nvSpPr>
        <p:spPr>
          <a:xfrm>
            <a:off x="2265560" y="508240"/>
            <a:ext cx="5301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 smtClean="0"/>
              <a:t>The TCIB Participants </a:t>
            </a:r>
            <a:endParaRPr lang="en-ZA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54868" y="1750431"/>
            <a:ext cx="1201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350" b="1" dirty="0"/>
          </a:p>
          <a:p>
            <a:r>
              <a:rPr lang="en-ZA" sz="1350" b="1" dirty="0"/>
              <a:t>SADC RTGS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5889" y="3880127"/>
            <a:ext cx="6934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5171" y="3957291"/>
            <a:ext cx="7031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Bank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1967" y="3829277"/>
            <a:ext cx="8390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Regional</a:t>
            </a:r>
          </a:p>
          <a:p>
            <a:r>
              <a:rPr lang="en-ZA" sz="1350" b="1" dirty="0"/>
              <a:t>   CSO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7103" y="2389265"/>
            <a:ext cx="8782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350" dirty="0"/>
          </a:p>
        </p:txBody>
      </p:sp>
      <p:sp>
        <p:nvSpPr>
          <p:cNvPr id="18" name="Frame 17"/>
          <p:cNvSpPr/>
          <p:nvPr/>
        </p:nvSpPr>
        <p:spPr>
          <a:xfrm>
            <a:off x="1542665" y="4642735"/>
            <a:ext cx="764715" cy="59406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6978781" y="4740452"/>
            <a:ext cx="810090" cy="64807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3787" y="4697795"/>
            <a:ext cx="602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 smtClean="0"/>
              <a:t>Non-bank</a:t>
            </a:r>
            <a:endParaRPr lang="en-ZA" sz="13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95785" y="4850002"/>
            <a:ext cx="5940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 smtClean="0"/>
              <a:t>Non-bank</a:t>
            </a:r>
            <a:endParaRPr lang="en-ZA" sz="135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18594" y="4251626"/>
            <a:ext cx="1876443" cy="6722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84261" y="4201906"/>
            <a:ext cx="1991530" cy="6992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725341" y="4380508"/>
            <a:ext cx="301349" cy="2395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19341" y="4408141"/>
            <a:ext cx="269507" cy="3323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6" idx="1"/>
          </p:cNvCxnSpPr>
          <p:nvPr/>
        </p:nvCxnSpPr>
        <p:spPr>
          <a:xfrm>
            <a:off x="2787471" y="3957291"/>
            <a:ext cx="1356113" cy="8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</p:cNvCxnSpPr>
          <p:nvPr/>
        </p:nvCxnSpPr>
        <p:spPr>
          <a:xfrm>
            <a:off x="5061686" y="3965447"/>
            <a:ext cx="14010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0"/>
            <a:endCxn id="5" idx="3"/>
          </p:cNvCxnSpPr>
          <p:nvPr/>
        </p:nvCxnSpPr>
        <p:spPr>
          <a:xfrm flipV="1">
            <a:off x="4602635" y="3389706"/>
            <a:ext cx="0" cy="2517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88755" y="2905706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Daily</a:t>
            </a:r>
          </a:p>
          <a:p>
            <a:r>
              <a:rPr lang="en-ZA" sz="1350" b="1" dirty="0"/>
              <a:t>Settlement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384482" y="4768499"/>
            <a:ext cx="4590510" cy="46725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0" name="Rectangle 9"/>
          <p:cNvSpPr/>
          <p:nvPr/>
        </p:nvSpPr>
        <p:spPr>
          <a:xfrm>
            <a:off x="2392520" y="5235954"/>
            <a:ext cx="4482498" cy="2711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1" name="TextBox 10"/>
          <p:cNvSpPr txBox="1"/>
          <p:nvPr/>
        </p:nvSpPr>
        <p:spPr>
          <a:xfrm>
            <a:off x="2875814" y="4913865"/>
            <a:ext cx="38277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SMS Notifications/exchange of payment detail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6196" y="5273985"/>
            <a:ext cx="4039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Interoperability Agreement</a:t>
            </a:r>
          </a:p>
        </p:txBody>
      </p:sp>
      <p:sp>
        <p:nvSpPr>
          <p:cNvPr id="31" name="Regular Pentagon 30"/>
          <p:cNvSpPr/>
          <p:nvPr/>
        </p:nvSpPr>
        <p:spPr>
          <a:xfrm>
            <a:off x="667910" y="5235756"/>
            <a:ext cx="727544" cy="541364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36" name="Regular Pentagon 35"/>
          <p:cNvSpPr/>
          <p:nvPr/>
        </p:nvSpPr>
        <p:spPr>
          <a:xfrm>
            <a:off x="8035242" y="5262345"/>
            <a:ext cx="727544" cy="541364"/>
          </a:xfrm>
          <a:prstGeom prst="pen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38" name="TextBox 37"/>
          <p:cNvSpPr txBox="1"/>
          <p:nvPr/>
        </p:nvSpPr>
        <p:spPr>
          <a:xfrm>
            <a:off x="768460" y="5370703"/>
            <a:ext cx="9322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Agent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4366" y="5412484"/>
            <a:ext cx="7036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Agent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68918" y="4420796"/>
            <a:ext cx="19083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Direct or via PPSP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22105" y="3469092"/>
            <a:ext cx="1221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Direct or via local ACH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0490" y="3494621"/>
            <a:ext cx="1401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Direct or via </a:t>
            </a:r>
          </a:p>
          <a:p>
            <a:r>
              <a:rPr lang="en-ZA" sz="1350" b="1" dirty="0"/>
              <a:t>Local ACH</a:t>
            </a:r>
          </a:p>
        </p:txBody>
      </p:sp>
      <p:cxnSp>
        <p:nvCxnSpPr>
          <p:cNvPr id="45" name="Straight Arrow Connector 44"/>
          <p:cNvCxnSpPr>
            <a:stCxn id="19" idx="3"/>
          </p:cNvCxnSpPr>
          <p:nvPr/>
        </p:nvCxnSpPr>
        <p:spPr>
          <a:xfrm>
            <a:off x="7788871" y="5064487"/>
            <a:ext cx="488437" cy="2094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1"/>
          </p:cNvCxnSpPr>
          <p:nvPr/>
        </p:nvCxnSpPr>
        <p:spPr>
          <a:xfrm flipH="1">
            <a:off x="1133061" y="4939768"/>
            <a:ext cx="409604" cy="295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392521" y="5616106"/>
            <a:ext cx="4638421" cy="274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49" name="TextBox 48"/>
          <p:cNvSpPr txBox="1"/>
          <p:nvPr/>
        </p:nvSpPr>
        <p:spPr>
          <a:xfrm>
            <a:off x="2418594" y="5616106"/>
            <a:ext cx="46123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PPSP = message switch – FX provider –AML/KYC - operations</a:t>
            </a:r>
          </a:p>
        </p:txBody>
      </p:sp>
      <p:cxnSp>
        <p:nvCxnSpPr>
          <p:cNvPr id="51" name="Straight Arrow Connector 50"/>
          <p:cNvCxnSpPr>
            <a:endCxn id="48" idx="1"/>
          </p:cNvCxnSpPr>
          <p:nvPr/>
        </p:nvCxnSpPr>
        <p:spPr>
          <a:xfrm>
            <a:off x="2009921" y="5248318"/>
            <a:ext cx="382599" cy="504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4" idx="3"/>
            <a:endCxn id="49" idx="3"/>
          </p:cNvCxnSpPr>
          <p:nvPr/>
        </p:nvCxnSpPr>
        <p:spPr>
          <a:xfrm flipH="1">
            <a:off x="7030941" y="5424026"/>
            <a:ext cx="384398" cy="342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8540" y="4866966"/>
            <a:ext cx="727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For CICO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23678" y="4886781"/>
            <a:ext cx="6332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b="1" dirty="0"/>
              <a:t>For</a:t>
            </a:r>
          </a:p>
          <a:p>
            <a:r>
              <a:rPr lang="en-ZA" sz="1350" b="1" dirty="0"/>
              <a:t>CICO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7" y="3576690"/>
            <a:ext cx="635155" cy="63515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86" y="3592127"/>
            <a:ext cx="635155" cy="635155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8" idx="1"/>
          </p:cNvCxnSpPr>
          <p:nvPr/>
        </p:nvCxnSpPr>
        <p:spPr>
          <a:xfrm>
            <a:off x="1049572" y="3953839"/>
            <a:ext cx="711785" cy="34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66084" y="4107346"/>
            <a:ext cx="489005" cy="5127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 flipV="1">
            <a:off x="7488848" y="4065602"/>
            <a:ext cx="788460" cy="41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0" idx="2"/>
          </p:cNvCxnSpPr>
          <p:nvPr/>
        </p:nvCxnSpPr>
        <p:spPr>
          <a:xfrm flipH="1">
            <a:off x="7788871" y="4227281"/>
            <a:ext cx="665393" cy="4705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526" y="2000016"/>
            <a:ext cx="229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Bank as settlement bank or also a sender/receiver of transfers</a:t>
            </a:r>
            <a:endParaRPr lang="en-ZA" b="1" dirty="0"/>
          </a:p>
        </p:txBody>
      </p:sp>
      <p:sp>
        <p:nvSpPr>
          <p:cNvPr id="27" name="Right Arrow 26"/>
          <p:cNvSpPr/>
          <p:nvPr/>
        </p:nvSpPr>
        <p:spPr>
          <a:xfrm rot="18420981">
            <a:off x="1052750" y="5699065"/>
            <a:ext cx="1156297" cy="1440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TextBox 29"/>
          <p:cNvSpPr txBox="1"/>
          <p:nvPr/>
        </p:nvSpPr>
        <p:spPr>
          <a:xfrm>
            <a:off x="318045" y="6314785"/>
            <a:ext cx="276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TIGO, Airtel, </a:t>
            </a:r>
            <a:r>
              <a:rPr lang="en-ZA" b="1" dirty="0" err="1" smtClean="0"/>
              <a:t>Mukuru</a:t>
            </a:r>
            <a:r>
              <a:rPr lang="en-ZA" b="1" dirty="0" smtClean="0"/>
              <a:t>, Hello Paisa etc.</a:t>
            </a:r>
            <a:endParaRPr lang="en-ZA" b="1" dirty="0"/>
          </a:p>
        </p:txBody>
      </p:sp>
      <p:sp>
        <p:nvSpPr>
          <p:cNvPr id="34" name="Right Arrow 33"/>
          <p:cNvSpPr/>
          <p:nvPr/>
        </p:nvSpPr>
        <p:spPr>
          <a:xfrm rot="13472057">
            <a:off x="3939677" y="6105512"/>
            <a:ext cx="633702" cy="1440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TextBox 45"/>
          <p:cNvSpPr txBox="1"/>
          <p:nvPr/>
        </p:nvSpPr>
        <p:spPr>
          <a:xfrm>
            <a:off x="4027462" y="6464614"/>
            <a:ext cx="3249309" cy="37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Transfer 2 , </a:t>
            </a:r>
            <a:r>
              <a:rPr lang="en-ZA" b="1" dirty="0" err="1" smtClean="0"/>
              <a:t>TerraPay</a:t>
            </a:r>
            <a:r>
              <a:rPr lang="en-ZA" b="1" dirty="0" smtClean="0"/>
              <a:t>, MFS</a:t>
            </a:r>
            <a:endParaRPr lang="en-ZA" b="1" dirty="0"/>
          </a:p>
        </p:txBody>
      </p:sp>
      <p:sp>
        <p:nvSpPr>
          <p:cNvPr id="52" name="Right Arrow 51"/>
          <p:cNvSpPr/>
          <p:nvPr/>
        </p:nvSpPr>
        <p:spPr>
          <a:xfrm rot="2154997">
            <a:off x="1567616" y="3203912"/>
            <a:ext cx="860096" cy="13138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Left Arrow 53"/>
          <p:cNvSpPr/>
          <p:nvPr/>
        </p:nvSpPr>
        <p:spPr>
          <a:xfrm>
            <a:off x="5307290" y="1730497"/>
            <a:ext cx="739883" cy="13284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9" name="TextBox 58"/>
          <p:cNvSpPr txBox="1"/>
          <p:nvPr/>
        </p:nvSpPr>
        <p:spPr>
          <a:xfrm>
            <a:off x="6130537" y="1556792"/>
            <a:ext cx="126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ZAR &amp; USD to come</a:t>
            </a:r>
            <a:endParaRPr lang="en-ZA" b="1" dirty="0"/>
          </a:p>
        </p:txBody>
      </p:sp>
      <p:sp>
        <p:nvSpPr>
          <p:cNvPr id="61" name="Left Arrow 60"/>
          <p:cNvSpPr/>
          <p:nvPr/>
        </p:nvSpPr>
        <p:spPr>
          <a:xfrm rot="19831599">
            <a:off x="5067882" y="3201852"/>
            <a:ext cx="1312941" cy="146265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4" name="TextBox 63"/>
          <p:cNvSpPr txBox="1"/>
          <p:nvPr/>
        </p:nvSpPr>
        <p:spPr>
          <a:xfrm>
            <a:off x="6462734" y="2504424"/>
            <a:ext cx="214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RCSO authorised by PSOC/PSMB</a:t>
            </a:r>
            <a:endParaRPr lang="en-ZA" b="1" dirty="0"/>
          </a:p>
        </p:txBody>
      </p:sp>
      <p:sp>
        <p:nvSpPr>
          <p:cNvPr id="65" name="Right Arrow 64"/>
          <p:cNvSpPr/>
          <p:nvPr/>
        </p:nvSpPr>
        <p:spPr>
          <a:xfrm rot="19515025">
            <a:off x="7874838" y="5970501"/>
            <a:ext cx="569220" cy="14919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6" name="TextBox 65"/>
          <p:cNvSpPr txBox="1"/>
          <p:nvPr/>
        </p:nvSpPr>
        <p:spPr>
          <a:xfrm>
            <a:off x="7256246" y="6272514"/>
            <a:ext cx="188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Retail stores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6326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DCPAYPRO PPT 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SADCPAYPRO PPT temp</Template>
  <TotalTime>644</TotalTime>
  <Words>1227</Words>
  <Application>Microsoft Office PowerPoint</Application>
  <PresentationFormat>On-screen Show (4:3)</PresentationFormat>
  <Paragraphs>258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SADCPAYPRO PPT temp</vt:lpstr>
      <vt:lpstr>Presentation on interoperability approach adopted in SADC</vt:lpstr>
      <vt:lpstr>PowerPoint Presentation</vt:lpstr>
      <vt:lpstr>SADC Payments Project</vt:lpstr>
      <vt:lpstr>PowerPoint Presentation</vt:lpstr>
      <vt:lpstr>Started with the operating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Non-Bank-to-bank with settlement via SADC-RTGS</vt:lpstr>
      <vt:lpstr> Non-Bank-to- bank with settlement via SADC-RTGS </vt:lpstr>
      <vt:lpstr> Non-Bank-to- bank with settlement via SADC-RTGS</vt:lpstr>
      <vt:lpstr>Non-Bank-to- bank with settlement via correspondent banking arrangements</vt:lpstr>
      <vt:lpstr>Components of a payment scheme </vt:lpstr>
      <vt:lpstr> Payment scheme entities and roles</vt:lpstr>
      <vt:lpstr>SADC  Aligned Payment scheme entities and roles</vt:lpstr>
      <vt:lpstr>Roles explained</vt:lpstr>
      <vt:lpstr>Areas where much work was done</vt:lpstr>
      <vt:lpstr>Aspects worked out with regulators</vt:lpstr>
      <vt:lpstr>Other aspects of the scheme</vt:lpstr>
      <vt:lpstr>        SADC Payment Scheme Documents</vt:lpstr>
      <vt:lpstr>PowerPoint Presentation</vt:lpstr>
    </vt:vector>
  </TitlesOfParts>
  <Company>The Banking Association South Africa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SADC Payments Project Where do things stand</dc:title>
  <dc:creator>Juliet Kairuki</dc:creator>
  <cp:lastModifiedBy>arthur cousins</cp:lastModifiedBy>
  <cp:revision>138</cp:revision>
  <dcterms:created xsi:type="dcterms:W3CDTF">2013-03-08T07:57:40Z</dcterms:created>
  <dcterms:modified xsi:type="dcterms:W3CDTF">2019-04-20T05:58:13Z</dcterms:modified>
</cp:coreProperties>
</file>