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4"/>
  </p:notesMasterIdLst>
  <p:sldIdLst>
    <p:sldId id="256" r:id="rId2"/>
    <p:sldId id="257" r:id="rId3"/>
    <p:sldId id="281" r:id="rId4"/>
    <p:sldId id="282" r:id="rId5"/>
    <p:sldId id="280" r:id="rId6"/>
    <p:sldId id="266" r:id="rId7"/>
    <p:sldId id="270" r:id="rId8"/>
    <p:sldId id="267" r:id="rId9"/>
    <p:sldId id="276" r:id="rId10"/>
    <p:sldId id="277" r:id="rId11"/>
    <p:sldId id="265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 Koori" initials="C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494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74AF5-D4C2-437F-8947-CA5B519C218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73A8F-90F9-490C-9F97-F2DD62B9C492}">
      <dgm:prSet phldrT="[Text]" custT="1"/>
      <dgm:spPr>
        <a:solidFill>
          <a:schemeClr val="accent4">
            <a:lumMod val="60000"/>
            <a:lumOff val="40000"/>
          </a:schemeClr>
        </a:solidFill>
        <a:ln w="19050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+mj-lt"/>
            </a:rPr>
            <a:t>Parliament</a:t>
          </a:r>
          <a:endParaRPr lang="en-US" sz="2800" b="1" dirty="0">
            <a:solidFill>
              <a:schemeClr val="tx1"/>
            </a:solidFill>
            <a:latin typeface="+mj-lt"/>
          </a:endParaRPr>
        </a:p>
      </dgm:t>
    </dgm:pt>
    <dgm:pt modelId="{B24181E9-1145-4992-B8CD-5165D7959759}" type="parTrans" cxnId="{35FEE8CD-36ED-4238-A76B-002748848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43D6A0-FA4A-4274-BD2B-DED9A26C14B3}" type="sibTrans" cxnId="{35FEE8CD-36ED-4238-A76B-002748848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A39578-7355-417E-9089-6A2E67EC737E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+mj-lt"/>
            </a:rPr>
            <a:t>Central Bank of Kenya</a:t>
          </a:r>
          <a:endParaRPr lang="en-US" sz="1400" b="1" dirty="0">
            <a:solidFill>
              <a:schemeClr val="tx1"/>
            </a:solidFill>
            <a:latin typeface="+mj-lt"/>
          </a:endParaRPr>
        </a:p>
      </dgm:t>
    </dgm:pt>
    <dgm:pt modelId="{B1A6405A-FA74-45D9-9B8A-F24DA75EBEEB}" type="parTrans" cxnId="{91480577-919F-466D-A835-9CD67CF216BE}">
      <dgm:prSet/>
      <dgm:spPr>
        <a:ln w="22225">
          <a:prstDash val="sysDash"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3DE9A-70C9-4A1A-9B7C-C7711AD2753A}" type="sibTrans" cxnId="{91480577-919F-466D-A835-9CD67CF216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5FC048-CBB6-4EB1-98AD-4A6AE6FDC2C4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+mj-lt"/>
            </a:rPr>
            <a:t>Saccos Societies Regulatory Authority</a:t>
          </a:r>
          <a:endParaRPr lang="en-US" sz="1200" b="1" dirty="0">
            <a:solidFill>
              <a:schemeClr val="tx1"/>
            </a:solidFill>
            <a:latin typeface="+mj-lt"/>
          </a:endParaRPr>
        </a:p>
      </dgm:t>
    </dgm:pt>
    <dgm:pt modelId="{17AEFB94-6A24-44E6-9492-43A0ACAEBCEA}" type="parTrans" cxnId="{4C43E9C5-70D2-4019-99D9-050418099B39}">
      <dgm:prSet/>
      <dgm:spPr>
        <a:ln w="19050">
          <a:prstDash val="sysDash"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719383-FB4D-4982-8B15-C74602895B25}" type="sibTrans" cxnId="{4C43E9C5-70D2-4019-99D9-050418099B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9AF8AC-8EDE-48B6-8993-7879AABC07AD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NSSF, Pension Funds, Fund Managers, Administrators, Trustees</a:t>
          </a:r>
          <a:endParaRPr lang="en-US" dirty="0">
            <a:solidFill>
              <a:schemeClr val="tx1"/>
            </a:solidFill>
          </a:endParaRPr>
        </a:p>
      </dgm:t>
    </dgm:pt>
    <dgm:pt modelId="{825A3713-350F-48C8-8704-3EC90EFB8E8D}" type="parTrans" cxnId="{7C7C3131-EB36-4E87-A0E7-0AB5934D4D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EBE142-EF15-4417-BEED-A0F8AE364093}" type="sibTrans" cxnId="{7C7C3131-EB36-4E87-A0E7-0AB5934D4D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0A5EFF-EF6E-4313-AAC5-84B721D36A48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+mj-lt"/>
            </a:rPr>
            <a:t>Capital Markets Authority</a:t>
          </a:r>
          <a:endParaRPr lang="en-US" sz="1400" b="1" dirty="0">
            <a:solidFill>
              <a:schemeClr val="tx1"/>
            </a:solidFill>
            <a:latin typeface="+mj-lt"/>
          </a:endParaRPr>
        </a:p>
      </dgm:t>
    </dgm:pt>
    <dgm:pt modelId="{9F47B7FC-2F13-4998-9D14-0695324DA90E}" type="parTrans" cxnId="{8B9C546A-012E-46F7-8915-ACFD33DB4751}">
      <dgm:prSet/>
      <dgm:spPr>
        <a:ln w="22225">
          <a:prstDash val="sysDash"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EB5FD2-33FF-42BB-BEB3-2F549FA03161}" type="sibTrans" cxnId="{8B9C546A-012E-46F7-8915-ACFD33DB475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5F4350-0DD8-4461-BCCF-318F04317BA5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  <a:latin typeface="+mj-lt"/>
            </a:rPr>
            <a:t>Insurance Regulatory Authority</a:t>
          </a:r>
          <a:endParaRPr lang="en-US" sz="1050" b="1" dirty="0">
            <a:solidFill>
              <a:schemeClr val="tx1"/>
            </a:solidFill>
            <a:latin typeface="+mj-lt"/>
          </a:endParaRPr>
        </a:p>
      </dgm:t>
    </dgm:pt>
    <dgm:pt modelId="{5D033300-4093-455F-8071-A3881339E644}" type="parTrans" cxnId="{EB498183-FDF2-45C6-BBA7-6E0B2855A91B}">
      <dgm:prSet/>
      <dgm:spPr>
        <a:ln w="22225">
          <a:prstDash val="sysDash"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658DEC-B879-461D-9381-DEA0E12C0214}" type="sibTrans" cxnId="{EB498183-FDF2-45C6-BBA7-6E0B2855A9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8F8442-C8C6-414E-887D-2A79C862249A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Commercial Banks, Microfinance banks, Mortgage Companies, Foreign Exchange Bureaus, Credit Reference Bureaus, National Payments System  </a:t>
          </a:r>
          <a:endParaRPr lang="en-US" dirty="0">
            <a:solidFill>
              <a:schemeClr val="tx1"/>
            </a:solidFill>
          </a:endParaRPr>
        </a:p>
      </dgm:t>
    </dgm:pt>
    <dgm:pt modelId="{C0B3BC43-875D-4018-9608-9ECFD4D0854D}" type="parTrans" cxnId="{A6F130A1-A47F-4EDC-9EAD-84B53381BA79}">
      <dgm:prSet/>
      <dgm:spPr>
        <a:ln w="22225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68F813C-D504-4705-94CF-E1679E078C08}" type="sibTrans" cxnId="{A6F130A1-A47F-4EDC-9EAD-84B53381BA7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06C1B1-92BC-4AFA-83D4-68DFDB633EC6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Nairobi Securities Exchange, Investment Banks, Brokers, Investment Advisors, Custodians</a:t>
          </a:r>
          <a:endParaRPr lang="en-US" dirty="0">
            <a:solidFill>
              <a:schemeClr val="tx1"/>
            </a:solidFill>
          </a:endParaRPr>
        </a:p>
      </dgm:t>
    </dgm:pt>
    <dgm:pt modelId="{74E9EAD3-AF19-4436-989C-3F9C606332AB}" type="parTrans" cxnId="{BE2524C8-A405-43C7-9918-ABED085835D6}">
      <dgm:prSet/>
      <dgm:spPr>
        <a:ln w="22225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3E298D-63A3-4803-9080-A7BCF1FE9CA8}" type="sibTrans" cxnId="{BE2524C8-A405-43C7-9918-ABED085835D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7F878E-AF4F-43BB-B479-FB813EA9E06D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Insurance Companies, Reinsurance Companies, Agents, Brokers, Claims Agents, Medical Insurance Providers, </a:t>
          </a:r>
          <a:endParaRPr lang="en-US" dirty="0">
            <a:solidFill>
              <a:schemeClr val="tx1"/>
            </a:solidFill>
          </a:endParaRPr>
        </a:p>
      </dgm:t>
    </dgm:pt>
    <dgm:pt modelId="{BDC9D0A7-6818-4CD4-BF4D-C1EF75453E24}" type="parTrans" cxnId="{C9BA8BB3-7D7A-4495-997A-741145850588}">
      <dgm:prSet/>
      <dgm:spPr>
        <a:ln w="22225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19F24A-3E6A-42D7-9B2D-34BE14F96A2D}" type="sibTrans" cxnId="{C9BA8BB3-7D7A-4495-997A-7411458505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00DA94-D5B4-4810-9865-BA685CB0378A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+mj-lt"/>
            </a:rPr>
            <a:t>Retirement Benefits Authority</a:t>
          </a:r>
          <a:endParaRPr lang="en-US" sz="1200" b="1" dirty="0">
            <a:solidFill>
              <a:schemeClr val="tx1"/>
            </a:solidFill>
            <a:latin typeface="+mj-lt"/>
          </a:endParaRPr>
        </a:p>
      </dgm:t>
    </dgm:pt>
    <dgm:pt modelId="{8436FD9C-9362-4151-8A14-201EDEFB856B}" type="parTrans" cxnId="{6B412F2D-ABD1-44DF-9A1C-449C417997E0}">
      <dgm:prSet/>
      <dgm:spPr>
        <a:ln w="19050">
          <a:prstDash val="sysDash"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8AE566-E987-4F14-B3C1-97D45049B564}" type="sibTrans" cxnId="{6B412F2D-ABD1-44DF-9A1C-449C417997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E91744-7AFA-415A-A074-68A84D196D96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+mj-lt"/>
            </a:rPr>
            <a:t>Parent Ministry (National Treasury, Agriculture, and Industrialization</a:t>
          </a:r>
          <a:endParaRPr lang="en-US" sz="1400" b="1" dirty="0">
            <a:solidFill>
              <a:schemeClr val="tx1"/>
            </a:solidFill>
            <a:latin typeface="+mj-lt"/>
          </a:endParaRPr>
        </a:p>
      </dgm:t>
    </dgm:pt>
    <dgm:pt modelId="{857BAC97-E6B2-4303-A850-F1145E08F2A0}" type="parTrans" cxnId="{41160632-81DC-4802-B6F1-F05A1DBDB784}">
      <dgm:prSet/>
      <dgm:spPr>
        <a:ln w="25400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28BFEA-06A3-46CD-AE67-B9346B83DFFF}" type="sibTrans" cxnId="{41160632-81DC-4802-B6F1-F05A1DBDB7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665878C-43F2-44BA-86A3-BD8FBFFD06E2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DFI’s (AFC, KIE, KPOSB), Commissioner of Co-operatives (Non-Deposit Taking SACCOS’s)</a:t>
          </a:r>
          <a:endParaRPr lang="en-US" dirty="0">
            <a:solidFill>
              <a:schemeClr val="tx1"/>
            </a:solidFill>
          </a:endParaRPr>
        </a:p>
      </dgm:t>
    </dgm:pt>
    <dgm:pt modelId="{93ED63BF-D380-46C8-B5B5-EC3693DAAD65}" type="parTrans" cxnId="{2A7ADF9F-8B7D-49CD-8234-5B29A5BE58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11AF91-5D54-4701-BD10-8CF2F0E41B19}" type="sibTrans" cxnId="{2A7ADF9F-8B7D-49CD-8234-5B29A5BE58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AC9C00-DDCF-4239-A089-B661300EEA5F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Savings and Credit Co-operative Societies (Sacco's)</a:t>
          </a:r>
          <a:endParaRPr lang="en-US" dirty="0">
            <a:solidFill>
              <a:schemeClr val="tx1"/>
            </a:solidFill>
          </a:endParaRPr>
        </a:p>
      </dgm:t>
    </dgm:pt>
    <dgm:pt modelId="{C53C41DF-C239-455C-8498-B5ABB9B67677}" type="parTrans" cxnId="{3D3F3FB1-2A27-43F0-9449-AB32C02597B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B9E682-E553-4F3F-A5A3-1C08BDA84DE6}" type="sibTrans" cxnId="{3D3F3FB1-2A27-43F0-9449-AB32C02597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1C8DD8-0C8C-412F-A72E-4C5DE3F3D11D}" type="pres">
      <dgm:prSet presAssocID="{17674AF5-D4C2-437F-8947-CA5B519C218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w-KE"/>
        </a:p>
      </dgm:t>
    </dgm:pt>
    <dgm:pt modelId="{80D0E39E-A122-4455-82D0-D1BCBC8776D6}" type="pres">
      <dgm:prSet presAssocID="{17674AF5-D4C2-437F-8947-CA5B519C218B}" presName="hierFlow" presStyleCnt="0"/>
      <dgm:spPr/>
    </dgm:pt>
    <dgm:pt modelId="{113316B8-77F6-436C-810A-51CE5AE6C42B}" type="pres">
      <dgm:prSet presAssocID="{17674AF5-D4C2-437F-8947-CA5B519C218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BA706D7-085C-484C-823F-D03A1C4813B1}" type="pres">
      <dgm:prSet presAssocID="{2AA73A8F-90F9-490C-9F97-F2DD62B9C492}" presName="Name14" presStyleCnt="0"/>
      <dgm:spPr/>
    </dgm:pt>
    <dgm:pt modelId="{EE818E04-29E9-4995-B24D-8BED4B736E35}" type="pres">
      <dgm:prSet presAssocID="{2AA73A8F-90F9-490C-9F97-F2DD62B9C492}" presName="level1Shape" presStyleLbl="node0" presStyleIdx="0" presStyleCnt="1" custScaleX="214077" custLinFactNeighborX="-3360" custLinFactNeighborY="73059">
        <dgm:presLayoutVars>
          <dgm:chPref val="3"/>
        </dgm:presLayoutVars>
      </dgm:prSet>
      <dgm:spPr/>
      <dgm:t>
        <a:bodyPr/>
        <a:lstStyle/>
        <a:p>
          <a:endParaRPr lang="sw-KE"/>
        </a:p>
      </dgm:t>
    </dgm:pt>
    <dgm:pt modelId="{7144DBC3-5D3C-4922-8D54-4A97C5D6497F}" type="pres">
      <dgm:prSet presAssocID="{2AA73A8F-90F9-490C-9F97-F2DD62B9C492}" presName="hierChild2" presStyleCnt="0"/>
      <dgm:spPr/>
    </dgm:pt>
    <dgm:pt modelId="{7BAEEF32-F56A-4A3E-AFC7-ABF857C389D7}" type="pres">
      <dgm:prSet presAssocID="{B1A6405A-FA74-45D9-9B8A-F24DA75EBEEB}" presName="Name19" presStyleLbl="parChTrans1D2" presStyleIdx="0" presStyleCnt="6"/>
      <dgm:spPr/>
      <dgm:t>
        <a:bodyPr/>
        <a:lstStyle/>
        <a:p>
          <a:endParaRPr lang="sw-KE"/>
        </a:p>
      </dgm:t>
    </dgm:pt>
    <dgm:pt modelId="{B95D0C70-2AE6-44D4-9E7F-FDF1223A1F08}" type="pres">
      <dgm:prSet presAssocID="{BDA39578-7355-417E-9089-6A2E67EC737E}" presName="Name21" presStyleCnt="0"/>
      <dgm:spPr/>
    </dgm:pt>
    <dgm:pt modelId="{01205BDA-9DCA-4E5E-A14D-EBF609F85286}" type="pres">
      <dgm:prSet presAssocID="{BDA39578-7355-417E-9089-6A2E67EC737E}" presName="level2Shape" presStyleLbl="node2" presStyleIdx="0" presStyleCnt="6" custScaleY="79049" custLinFactY="44452" custLinFactNeighborX="8613" custLinFactNeighborY="100000"/>
      <dgm:spPr/>
      <dgm:t>
        <a:bodyPr/>
        <a:lstStyle/>
        <a:p>
          <a:endParaRPr lang="sw-KE"/>
        </a:p>
      </dgm:t>
    </dgm:pt>
    <dgm:pt modelId="{416A57D0-6D0C-4AAE-99B7-D4D8EBDD6BFE}" type="pres">
      <dgm:prSet presAssocID="{BDA39578-7355-417E-9089-6A2E67EC737E}" presName="hierChild3" presStyleCnt="0"/>
      <dgm:spPr/>
    </dgm:pt>
    <dgm:pt modelId="{F3516BEB-422F-4B1E-90F3-48D7DA74A5DC}" type="pres">
      <dgm:prSet presAssocID="{C0B3BC43-875D-4018-9608-9ECFD4D0854D}" presName="Name19" presStyleLbl="parChTrans1D3" presStyleIdx="0" presStyleCnt="6"/>
      <dgm:spPr/>
      <dgm:t>
        <a:bodyPr/>
        <a:lstStyle/>
        <a:p>
          <a:endParaRPr lang="sw-KE"/>
        </a:p>
      </dgm:t>
    </dgm:pt>
    <dgm:pt modelId="{D49053CF-F4F6-43ED-946D-3AF364197944}" type="pres">
      <dgm:prSet presAssocID="{B58F8442-C8C6-414E-887D-2A79C862249A}" presName="Name21" presStyleCnt="0"/>
      <dgm:spPr/>
    </dgm:pt>
    <dgm:pt modelId="{C9409F0E-D2E3-4EC7-AC42-1597641897D9}" type="pres">
      <dgm:prSet presAssocID="{B58F8442-C8C6-414E-887D-2A79C862249A}" presName="level2Shape" presStyleLbl="node3" presStyleIdx="0" presStyleCnt="6" custScaleX="125912" custScaleY="121549" custLinFactY="82779" custLinFactNeighborX="11862" custLinFactNeighborY="100000"/>
      <dgm:spPr/>
      <dgm:t>
        <a:bodyPr/>
        <a:lstStyle/>
        <a:p>
          <a:endParaRPr lang="sw-KE"/>
        </a:p>
      </dgm:t>
    </dgm:pt>
    <dgm:pt modelId="{F3A31CB4-E6F9-4F49-88C8-02FE54B10E0C}" type="pres">
      <dgm:prSet presAssocID="{B58F8442-C8C6-414E-887D-2A79C862249A}" presName="hierChild3" presStyleCnt="0"/>
      <dgm:spPr/>
    </dgm:pt>
    <dgm:pt modelId="{8FDCC552-7571-489C-BC1F-5EACA476E923}" type="pres">
      <dgm:prSet presAssocID="{9F47B7FC-2F13-4998-9D14-0695324DA90E}" presName="Name19" presStyleLbl="parChTrans1D2" presStyleIdx="1" presStyleCnt="6"/>
      <dgm:spPr/>
      <dgm:t>
        <a:bodyPr/>
        <a:lstStyle/>
        <a:p>
          <a:endParaRPr lang="sw-KE"/>
        </a:p>
      </dgm:t>
    </dgm:pt>
    <dgm:pt modelId="{1E3F314B-FE55-4F71-9B11-C6E7C703F6E7}" type="pres">
      <dgm:prSet presAssocID="{1F0A5EFF-EF6E-4313-AAC5-84B721D36A48}" presName="Name21" presStyleCnt="0"/>
      <dgm:spPr/>
    </dgm:pt>
    <dgm:pt modelId="{A487D9C0-CA15-4A92-A253-13AE32E4F2DB}" type="pres">
      <dgm:prSet presAssocID="{1F0A5EFF-EF6E-4313-AAC5-84B721D36A48}" presName="level2Shape" presStyleLbl="node2" presStyleIdx="1" presStyleCnt="6" custScaleY="77174" custLinFactY="43572" custLinFactNeighborX="-454" custLinFactNeighborY="100000"/>
      <dgm:spPr/>
      <dgm:t>
        <a:bodyPr/>
        <a:lstStyle/>
        <a:p>
          <a:endParaRPr lang="sw-KE"/>
        </a:p>
      </dgm:t>
    </dgm:pt>
    <dgm:pt modelId="{FF24E24A-C4B9-4F3F-9E48-FD11B628E042}" type="pres">
      <dgm:prSet presAssocID="{1F0A5EFF-EF6E-4313-AAC5-84B721D36A48}" presName="hierChild3" presStyleCnt="0"/>
      <dgm:spPr/>
    </dgm:pt>
    <dgm:pt modelId="{B7FB2732-C33B-4F43-B4D0-D2FEFD2699E6}" type="pres">
      <dgm:prSet presAssocID="{74E9EAD3-AF19-4436-989C-3F9C606332AB}" presName="Name19" presStyleLbl="parChTrans1D3" presStyleIdx="1" presStyleCnt="6"/>
      <dgm:spPr/>
      <dgm:t>
        <a:bodyPr/>
        <a:lstStyle/>
        <a:p>
          <a:endParaRPr lang="sw-KE"/>
        </a:p>
      </dgm:t>
    </dgm:pt>
    <dgm:pt modelId="{969C9FDD-5772-4BA3-801A-E75C246C1588}" type="pres">
      <dgm:prSet presAssocID="{9D06C1B1-92BC-4AFA-83D4-68DFDB633EC6}" presName="Name21" presStyleCnt="0"/>
      <dgm:spPr/>
    </dgm:pt>
    <dgm:pt modelId="{5A95E43D-1CEF-4A71-9A47-99AB5B664565}" type="pres">
      <dgm:prSet presAssocID="{9D06C1B1-92BC-4AFA-83D4-68DFDB633EC6}" presName="level2Shape" presStyleLbl="node3" presStyleIdx="1" presStyleCnt="6" custScaleY="106930" custLinFactY="89281" custLinFactNeighborX="-5641" custLinFactNeighborY="100000"/>
      <dgm:spPr/>
      <dgm:t>
        <a:bodyPr/>
        <a:lstStyle/>
        <a:p>
          <a:endParaRPr lang="sw-KE"/>
        </a:p>
      </dgm:t>
    </dgm:pt>
    <dgm:pt modelId="{65E8F181-ED0C-4D99-969E-B237F8E4A185}" type="pres">
      <dgm:prSet presAssocID="{9D06C1B1-92BC-4AFA-83D4-68DFDB633EC6}" presName="hierChild3" presStyleCnt="0"/>
      <dgm:spPr/>
    </dgm:pt>
    <dgm:pt modelId="{271A37B5-BDFF-4532-BEE6-045A639E72C9}" type="pres">
      <dgm:prSet presAssocID="{5D033300-4093-455F-8071-A3881339E644}" presName="Name19" presStyleLbl="parChTrans1D2" presStyleIdx="2" presStyleCnt="6"/>
      <dgm:spPr/>
      <dgm:t>
        <a:bodyPr/>
        <a:lstStyle/>
        <a:p>
          <a:endParaRPr lang="sw-KE"/>
        </a:p>
      </dgm:t>
    </dgm:pt>
    <dgm:pt modelId="{4ADF4D58-5F42-49BD-BBE6-75F8B24D00C7}" type="pres">
      <dgm:prSet presAssocID="{925F4350-0DD8-4461-BCCF-318F04317BA5}" presName="Name21" presStyleCnt="0"/>
      <dgm:spPr/>
    </dgm:pt>
    <dgm:pt modelId="{9AA66379-B729-4A5C-87EC-B61E2B664814}" type="pres">
      <dgm:prSet presAssocID="{925F4350-0DD8-4461-BCCF-318F04317BA5}" presName="level2Shape" presStyleLbl="node2" presStyleIdx="2" presStyleCnt="6" custScaleY="77174" custLinFactY="43572" custLinFactNeighborX="-7558" custLinFactNeighborY="100000"/>
      <dgm:spPr/>
      <dgm:t>
        <a:bodyPr/>
        <a:lstStyle/>
        <a:p>
          <a:endParaRPr lang="sw-KE"/>
        </a:p>
      </dgm:t>
    </dgm:pt>
    <dgm:pt modelId="{86BB8827-8563-48E0-A7BE-218D1974502E}" type="pres">
      <dgm:prSet presAssocID="{925F4350-0DD8-4461-BCCF-318F04317BA5}" presName="hierChild3" presStyleCnt="0"/>
      <dgm:spPr/>
    </dgm:pt>
    <dgm:pt modelId="{8A8C4648-CB85-41BB-88EC-E6F1ED4F066B}" type="pres">
      <dgm:prSet presAssocID="{BDC9D0A7-6818-4CD4-BF4D-C1EF75453E24}" presName="Name19" presStyleLbl="parChTrans1D3" presStyleIdx="2" presStyleCnt="6"/>
      <dgm:spPr/>
      <dgm:t>
        <a:bodyPr/>
        <a:lstStyle/>
        <a:p>
          <a:endParaRPr lang="sw-KE"/>
        </a:p>
      </dgm:t>
    </dgm:pt>
    <dgm:pt modelId="{ADE7E477-1C0D-4D46-92B6-1A6943CB5930}" type="pres">
      <dgm:prSet presAssocID="{C67F878E-AF4F-43BB-B479-FB813EA9E06D}" presName="Name21" presStyleCnt="0"/>
      <dgm:spPr/>
    </dgm:pt>
    <dgm:pt modelId="{57BA38F5-F3D1-4054-84F9-0A0A3E39F942}" type="pres">
      <dgm:prSet presAssocID="{C67F878E-AF4F-43BB-B479-FB813EA9E06D}" presName="level2Shape" presStyleLbl="node3" presStyleIdx="2" presStyleCnt="6" custScaleY="118489" custLinFactY="70050" custLinFactNeighborX="-11757" custLinFactNeighborY="100000"/>
      <dgm:spPr/>
      <dgm:t>
        <a:bodyPr/>
        <a:lstStyle/>
        <a:p>
          <a:endParaRPr lang="sw-KE"/>
        </a:p>
      </dgm:t>
    </dgm:pt>
    <dgm:pt modelId="{03AFF25B-4789-4B78-8808-B7B1394D3266}" type="pres">
      <dgm:prSet presAssocID="{C67F878E-AF4F-43BB-B479-FB813EA9E06D}" presName="hierChild3" presStyleCnt="0"/>
      <dgm:spPr/>
    </dgm:pt>
    <dgm:pt modelId="{CCCF72FB-20C5-4C29-917F-C3DB366BAC09}" type="pres">
      <dgm:prSet presAssocID="{17AEFB94-6A24-44E6-9492-43A0ACAEBCEA}" presName="Name19" presStyleLbl="parChTrans1D2" presStyleIdx="3" presStyleCnt="6"/>
      <dgm:spPr/>
      <dgm:t>
        <a:bodyPr/>
        <a:lstStyle/>
        <a:p>
          <a:endParaRPr lang="sw-KE"/>
        </a:p>
      </dgm:t>
    </dgm:pt>
    <dgm:pt modelId="{C599DB35-00D6-41F5-B6A9-0D63E16E58B2}" type="pres">
      <dgm:prSet presAssocID="{DA5FC048-CBB6-4EB1-98AD-4A6AE6FDC2C4}" presName="Name21" presStyleCnt="0"/>
      <dgm:spPr/>
    </dgm:pt>
    <dgm:pt modelId="{86EEC18C-4A08-4738-8C47-FBD8DBF43FF7}" type="pres">
      <dgm:prSet presAssocID="{DA5FC048-CBB6-4EB1-98AD-4A6AE6FDC2C4}" presName="level2Shape" presStyleLbl="node2" presStyleIdx="3" presStyleCnt="6" custScaleY="67798" custLinFactY="44452" custLinFactNeighborX="-21834" custLinFactNeighborY="100000"/>
      <dgm:spPr/>
      <dgm:t>
        <a:bodyPr/>
        <a:lstStyle/>
        <a:p>
          <a:endParaRPr lang="en-US"/>
        </a:p>
      </dgm:t>
    </dgm:pt>
    <dgm:pt modelId="{60B92B16-C0E7-492A-B8BA-6895B5FB6828}" type="pres">
      <dgm:prSet presAssocID="{DA5FC048-CBB6-4EB1-98AD-4A6AE6FDC2C4}" presName="hierChild3" presStyleCnt="0"/>
      <dgm:spPr/>
    </dgm:pt>
    <dgm:pt modelId="{DE34280A-1DD5-44B9-873F-033E9B47A323}" type="pres">
      <dgm:prSet presAssocID="{C53C41DF-C239-455C-8498-B5ABB9B67677}" presName="Name19" presStyleLbl="parChTrans1D3" presStyleIdx="3" presStyleCnt="6"/>
      <dgm:spPr/>
      <dgm:t>
        <a:bodyPr/>
        <a:lstStyle/>
        <a:p>
          <a:endParaRPr lang="sw-KE"/>
        </a:p>
      </dgm:t>
    </dgm:pt>
    <dgm:pt modelId="{83D5B43D-17F9-497A-839B-CAB277155902}" type="pres">
      <dgm:prSet presAssocID="{58AC9C00-DDCF-4239-A089-B661300EEA5F}" presName="Name21" presStyleCnt="0"/>
      <dgm:spPr/>
    </dgm:pt>
    <dgm:pt modelId="{AA8CDA53-3607-4726-810E-088BA97AC247}" type="pres">
      <dgm:prSet presAssocID="{58AC9C00-DDCF-4239-A089-B661300EEA5F}" presName="level2Shape" presStyleLbl="node3" presStyleIdx="3" presStyleCnt="6" custScaleY="120293" custLinFactY="79173" custLinFactNeighborX="-23717" custLinFactNeighborY="100000"/>
      <dgm:spPr/>
      <dgm:t>
        <a:bodyPr/>
        <a:lstStyle/>
        <a:p>
          <a:endParaRPr lang="sw-KE"/>
        </a:p>
      </dgm:t>
    </dgm:pt>
    <dgm:pt modelId="{4CC65CAF-7A0E-4A2F-A588-436771F5DB39}" type="pres">
      <dgm:prSet presAssocID="{58AC9C00-DDCF-4239-A089-B661300EEA5F}" presName="hierChild3" presStyleCnt="0"/>
      <dgm:spPr/>
    </dgm:pt>
    <dgm:pt modelId="{0B20615E-BF4F-4DCC-BD85-3E8BB9ACE74E}" type="pres">
      <dgm:prSet presAssocID="{8436FD9C-9362-4151-8A14-201EDEFB856B}" presName="Name19" presStyleLbl="parChTrans1D2" presStyleIdx="4" presStyleCnt="6"/>
      <dgm:spPr/>
      <dgm:t>
        <a:bodyPr/>
        <a:lstStyle/>
        <a:p>
          <a:endParaRPr lang="sw-KE"/>
        </a:p>
      </dgm:t>
    </dgm:pt>
    <dgm:pt modelId="{1797CBB4-9D87-4535-8E18-F5C28807A6A7}" type="pres">
      <dgm:prSet presAssocID="{C300DA94-D5B4-4810-9865-BA685CB0378A}" presName="Name21" presStyleCnt="0"/>
      <dgm:spPr/>
    </dgm:pt>
    <dgm:pt modelId="{FB5C0295-4086-4901-8D22-0DA1FEEDC1C6}" type="pres">
      <dgm:prSet presAssocID="{C300DA94-D5B4-4810-9865-BA685CB0378A}" presName="level2Shape" presStyleLbl="node2" presStyleIdx="4" presStyleCnt="6" custScaleY="73791" custLinFactY="44452" custLinFactNeighborX="-20994" custLinFactNeighborY="100000"/>
      <dgm:spPr/>
      <dgm:t>
        <a:bodyPr/>
        <a:lstStyle/>
        <a:p>
          <a:endParaRPr lang="sw-KE"/>
        </a:p>
      </dgm:t>
    </dgm:pt>
    <dgm:pt modelId="{C9282D3C-D0E7-4F91-98ED-6B069961303B}" type="pres">
      <dgm:prSet presAssocID="{C300DA94-D5B4-4810-9865-BA685CB0378A}" presName="hierChild3" presStyleCnt="0"/>
      <dgm:spPr/>
    </dgm:pt>
    <dgm:pt modelId="{24E9FDF3-2F6F-4315-9F76-8E4AE7D661A2}" type="pres">
      <dgm:prSet presAssocID="{825A3713-350F-48C8-8704-3EC90EFB8E8D}" presName="Name19" presStyleLbl="parChTrans1D3" presStyleIdx="4" presStyleCnt="6"/>
      <dgm:spPr/>
      <dgm:t>
        <a:bodyPr/>
        <a:lstStyle/>
        <a:p>
          <a:endParaRPr lang="sw-KE"/>
        </a:p>
      </dgm:t>
    </dgm:pt>
    <dgm:pt modelId="{665A1DE1-3DE4-4867-8138-3CCEEBDDE994}" type="pres">
      <dgm:prSet presAssocID="{EA9AF8AC-8EDE-48B6-8993-7879AABC07AD}" presName="Name21" presStyleCnt="0"/>
      <dgm:spPr/>
    </dgm:pt>
    <dgm:pt modelId="{9A8ABD6C-2E6F-4F14-9A34-8FECE5BA250B}" type="pres">
      <dgm:prSet presAssocID="{EA9AF8AC-8EDE-48B6-8993-7879AABC07AD}" presName="level2Shape" presStyleLbl="node3" presStyleIdx="4" presStyleCnt="6" custScaleX="115478" custScaleY="118688" custLinFactY="70051" custLinFactNeighborX="-26032" custLinFactNeighborY="100000"/>
      <dgm:spPr/>
      <dgm:t>
        <a:bodyPr/>
        <a:lstStyle/>
        <a:p>
          <a:endParaRPr lang="sw-KE"/>
        </a:p>
      </dgm:t>
    </dgm:pt>
    <dgm:pt modelId="{6E6BE010-CEAD-4336-8AE6-71D9000DF343}" type="pres">
      <dgm:prSet presAssocID="{EA9AF8AC-8EDE-48B6-8993-7879AABC07AD}" presName="hierChild3" presStyleCnt="0"/>
      <dgm:spPr/>
    </dgm:pt>
    <dgm:pt modelId="{FEBD2AC0-FA35-4FE0-AE5E-A401893E2261}" type="pres">
      <dgm:prSet presAssocID="{857BAC97-E6B2-4303-A850-F1145E08F2A0}" presName="Name19" presStyleLbl="parChTrans1D2" presStyleIdx="5" presStyleCnt="6"/>
      <dgm:spPr/>
      <dgm:t>
        <a:bodyPr/>
        <a:lstStyle/>
        <a:p>
          <a:endParaRPr lang="sw-KE"/>
        </a:p>
      </dgm:t>
    </dgm:pt>
    <dgm:pt modelId="{EC9E530E-0DD2-44DE-A5FA-F821C0041E64}" type="pres">
      <dgm:prSet presAssocID="{5CE91744-7AFA-415A-A074-68A84D196D96}" presName="Name21" presStyleCnt="0"/>
      <dgm:spPr/>
    </dgm:pt>
    <dgm:pt modelId="{EE7717DA-4008-4D30-A3C5-A33EE1ACD66F}" type="pres">
      <dgm:prSet presAssocID="{5CE91744-7AFA-415A-A074-68A84D196D96}" presName="level2Shape" presStyleLbl="node2" presStyleIdx="5" presStyleCnt="6" custScaleY="102204" custLinFactY="42693" custLinFactNeighborX="-27245" custLinFactNeighborY="100000"/>
      <dgm:spPr/>
      <dgm:t>
        <a:bodyPr/>
        <a:lstStyle/>
        <a:p>
          <a:endParaRPr lang="sw-KE"/>
        </a:p>
      </dgm:t>
    </dgm:pt>
    <dgm:pt modelId="{5CA7BCF3-E660-4033-A079-D4CC1C5F566E}" type="pres">
      <dgm:prSet presAssocID="{5CE91744-7AFA-415A-A074-68A84D196D96}" presName="hierChild3" presStyleCnt="0"/>
      <dgm:spPr/>
    </dgm:pt>
    <dgm:pt modelId="{11DF8EC5-FBF6-4AC2-BBEF-7FD43C255548}" type="pres">
      <dgm:prSet presAssocID="{93ED63BF-D380-46C8-B5B5-EC3693DAAD65}" presName="Name19" presStyleLbl="parChTrans1D3" presStyleIdx="5" presStyleCnt="6"/>
      <dgm:spPr/>
      <dgm:t>
        <a:bodyPr/>
        <a:lstStyle/>
        <a:p>
          <a:endParaRPr lang="sw-KE"/>
        </a:p>
      </dgm:t>
    </dgm:pt>
    <dgm:pt modelId="{74291032-7C03-4163-BC4F-C469954A9F43}" type="pres">
      <dgm:prSet presAssocID="{9665878C-43F2-44BA-86A3-BD8FBFFD06E2}" presName="Name21" presStyleCnt="0"/>
      <dgm:spPr/>
    </dgm:pt>
    <dgm:pt modelId="{9BD6DF4C-10E0-4110-B380-7102AD49E445}" type="pres">
      <dgm:prSet presAssocID="{9665878C-43F2-44BA-86A3-BD8FBFFD06E2}" presName="level2Shape" presStyleLbl="node3" presStyleIdx="5" presStyleCnt="6" custScaleX="121958" custScaleY="123633" custLinFactY="35531" custLinFactNeighborX="-27635" custLinFactNeighborY="100000"/>
      <dgm:spPr/>
      <dgm:t>
        <a:bodyPr/>
        <a:lstStyle/>
        <a:p>
          <a:endParaRPr lang="sw-KE"/>
        </a:p>
      </dgm:t>
    </dgm:pt>
    <dgm:pt modelId="{B87E4700-D31B-4800-B1C9-E7E95882083C}" type="pres">
      <dgm:prSet presAssocID="{9665878C-43F2-44BA-86A3-BD8FBFFD06E2}" presName="hierChild3" presStyleCnt="0"/>
      <dgm:spPr/>
    </dgm:pt>
    <dgm:pt modelId="{B80A534A-D4C9-4008-9B6D-A2177E9DE83B}" type="pres">
      <dgm:prSet presAssocID="{17674AF5-D4C2-437F-8947-CA5B519C218B}" presName="bgShapesFlow" presStyleCnt="0"/>
      <dgm:spPr/>
    </dgm:pt>
  </dgm:ptLst>
  <dgm:cxnLst>
    <dgm:cxn modelId="{A5068D51-9664-4AD4-B688-C17E4683F3FE}" type="presOf" srcId="{8436FD9C-9362-4151-8A14-201EDEFB856B}" destId="{0B20615E-BF4F-4DCC-BD85-3E8BB9ACE74E}" srcOrd="0" destOrd="0" presId="urn:microsoft.com/office/officeart/2005/8/layout/hierarchy6"/>
    <dgm:cxn modelId="{BECABCAE-73EF-4829-ACA6-A626095C7DE0}" type="presOf" srcId="{5D033300-4093-455F-8071-A3881339E644}" destId="{271A37B5-BDFF-4532-BEE6-045A639E72C9}" srcOrd="0" destOrd="0" presId="urn:microsoft.com/office/officeart/2005/8/layout/hierarchy6"/>
    <dgm:cxn modelId="{7F308EEA-D4DA-47B3-AB9F-3001EBC34775}" type="presOf" srcId="{EA9AF8AC-8EDE-48B6-8993-7879AABC07AD}" destId="{9A8ABD6C-2E6F-4F14-9A34-8FECE5BA250B}" srcOrd="0" destOrd="0" presId="urn:microsoft.com/office/officeart/2005/8/layout/hierarchy6"/>
    <dgm:cxn modelId="{F93D4D05-153D-4D7E-A1C6-9FC55BBBCA36}" type="presOf" srcId="{C300DA94-D5B4-4810-9865-BA685CB0378A}" destId="{FB5C0295-4086-4901-8D22-0DA1FEEDC1C6}" srcOrd="0" destOrd="0" presId="urn:microsoft.com/office/officeart/2005/8/layout/hierarchy6"/>
    <dgm:cxn modelId="{3D3F3FB1-2A27-43F0-9449-AB32C02597B8}" srcId="{DA5FC048-CBB6-4EB1-98AD-4A6AE6FDC2C4}" destId="{58AC9C00-DDCF-4239-A089-B661300EEA5F}" srcOrd="0" destOrd="0" parTransId="{C53C41DF-C239-455C-8498-B5ABB9B67677}" sibTransId="{92B9E682-E553-4F3F-A5A3-1C08BDA84DE6}"/>
    <dgm:cxn modelId="{0A8ADCAD-D07C-4D0A-B9F3-2E59136A4354}" type="presOf" srcId="{17674AF5-D4C2-437F-8947-CA5B519C218B}" destId="{731C8DD8-0C8C-412F-A72E-4C5DE3F3D11D}" srcOrd="0" destOrd="0" presId="urn:microsoft.com/office/officeart/2005/8/layout/hierarchy6"/>
    <dgm:cxn modelId="{C47674AF-9F07-4EDB-B3EF-33E5A8A81E69}" type="presOf" srcId="{93ED63BF-D380-46C8-B5B5-EC3693DAAD65}" destId="{11DF8EC5-FBF6-4AC2-BBEF-7FD43C255548}" srcOrd="0" destOrd="0" presId="urn:microsoft.com/office/officeart/2005/8/layout/hierarchy6"/>
    <dgm:cxn modelId="{1D81106D-45BE-43C8-8FB7-483EBDA7D3A6}" type="presOf" srcId="{9665878C-43F2-44BA-86A3-BD8FBFFD06E2}" destId="{9BD6DF4C-10E0-4110-B380-7102AD49E445}" srcOrd="0" destOrd="0" presId="urn:microsoft.com/office/officeart/2005/8/layout/hierarchy6"/>
    <dgm:cxn modelId="{A6F130A1-A47F-4EDC-9EAD-84B53381BA79}" srcId="{BDA39578-7355-417E-9089-6A2E67EC737E}" destId="{B58F8442-C8C6-414E-887D-2A79C862249A}" srcOrd="0" destOrd="0" parTransId="{C0B3BC43-875D-4018-9608-9ECFD4D0854D}" sibTransId="{168F813C-D504-4705-94CF-E1679E078C08}"/>
    <dgm:cxn modelId="{91480577-919F-466D-A835-9CD67CF216BE}" srcId="{2AA73A8F-90F9-490C-9F97-F2DD62B9C492}" destId="{BDA39578-7355-417E-9089-6A2E67EC737E}" srcOrd="0" destOrd="0" parTransId="{B1A6405A-FA74-45D9-9B8A-F24DA75EBEEB}" sibTransId="{2ED3DE9A-70C9-4A1A-9B7C-C7711AD2753A}"/>
    <dgm:cxn modelId="{4013D672-7051-4B39-9E1D-02118836B22B}" type="presOf" srcId="{DA5FC048-CBB6-4EB1-98AD-4A6AE6FDC2C4}" destId="{86EEC18C-4A08-4738-8C47-FBD8DBF43FF7}" srcOrd="0" destOrd="0" presId="urn:microsoft.com/office/officeart/2005/8/layout/hierarchy6"/>
    <dgm:cxn modelId="{5E09F49C-1186-4DC3-B87C-B0373F36CA93}" type="presOf" srcId="{58AC9C00-DDCF-4239-A089-B661300EEA5F}" destId="{AA8CDA53-3607-4726-810E-088BA97AC247}" srcOrd="0" destOrd="0" presId="urn:microsoft.com/office/officeart/2005/8/layout/hierarchy6"/>
    <dgm:cxn modelId="{6B412F2D-ABD1-44DF-9A1C-449C417997E0}" srcId="{2AA73A8F-90F9-490C-9F97-F2DD62B9C492}" destId="{C300DA94-D5B4-4810-9865-BA685CB0378A}" srcOrd="4" destOrd="0" parTransId="{8436FD9C-9362-4151-8A14-201EDEFB856B}" sibTransId="{5A8AE566-E987-4F14-B3C1-97D45049B564}"/>
    <dgm:cxn modelId="{EB498183-FDF2-45C6-BBA7-6E0B2855A91B}" srcId="{2AA73A8F-90F9-490C-9F97-F2DD62B9C492}" destId="{925F4350-0DD8-4461-BCCF-318F04317BA5}" srcOrd="2" destOrd="0" parTransId="{5D033300-4093-455F-8071-A3881339E644}" sibTransId="{8D658DEC-B879-461D-9381-DEA0E12C0214}"/>
    <dgm:cxn modelId="{4C43E9C5-70D2-4019-99D9-050418099B39}" srcId="{2AA73A8F-90F9-490C-9F97-F2DD62B9C492}" destId="{DA5FC048-CBB6-4EB1-98AD-4A6AE6FDC2C4}" srcOrd="3" destOrd="0" parTransId="{17AEFB94-6A24-44E6-9492-43A0ACAEBCEA}" sibTransId="{17719383-FB4D-4982-8B15-C74602895B25}"/>
    <dgm:cxn modelId="{9B9F8803-D855-4646-AB82-999D4C4A10F8}" type="presOf" srcId="{C67F878E-AF4F-43BB-B479-FB813EA9E06D}" destId="{57BA38F5-F3D1-4054-84F9-0A0A3E39F942}" srcOrd="0" destOrd="0" presId="urn:microsoft.com/office/officeart/2005/8/layout/hierarchy6"/>
    <dgm:cxn modelId="{BE2524C8-A405-43C7-9918-ABED085835D6}" srcId="{1F0A5EFF-EF6E-4313-AAC5-84B721D36A48}" destId="{9D06C1B1-92BC-4AFA-83D4-68DFDB633EC6}" srcOrd="0" destOrd="0" parTransId="{74E9EAD3-AF19-4436-989C-3F9C606332AB}" sibTransId="{023E298D-63A3-4803-9080-A7BCF1FE9CA8}"/>
    <dgm:cxn modelId="{8CCF4415-8426-4BCD-B863-789CEFCD9F49}" type="presOf" srcId="{BDA39578-7355-417E-9089-6A2E67EC737E}" destId="{01205BDA-9DCA-4E5E-A14D-EBF609F85286}" srcOrd="0" destOrd="0" presId="urn:microsoft.com/office/officeart/2005/8/layout/hierarchy6"/>
    <dgm:cxn modelId="{47344707-9ACD-4713-BB13-AA8CD2DE6C0C}" type="presOf" srcId="{925F4350-0DD8-4461-BCCF-318F04317BA5}" destId="{9AA66379-B729-4A5C-87EC-B61E2B664814}" srcOrd="0" destOrd="0" presId="urn:microsoft.com/office/officeart/2005/8/layout/hierarchy6"/>
    <dgm:cxn modelId="{8B9C546A-012E-46F7-8915-ACFD33DB4751}" srcId="{2AA73A8F-90F9-490C-9F97-F2DD62B9C492}" destId="{1F0A5EFF-EF6E-4313-AAC5-84B721D36A48}" srcOrd="1" destOrd="0" parTransId="{9F47B7FC-2F13-4998-9D14-0695324DA90E}" sibTransId="{A2EB5FD2-33FF-42BB-BEB3-2F549FA03161}"/>
    <dgm:cxn modelId="{A9D2FD2A-0354-4AAA-8064-2DC5ED57E7F4}" type="presOf" srcId="{9F47B7FC-2F13-4998-9D14-0695324DA90E}" destId="{8FDCC552-7571-489C-BC1F-5EACA476E923}" srcOrd="0" destOrd="0" presId="urn:microsoft.com/office/officeart/2005/8/layout/hierarchy6"/>
    <dgm:cxn modelId="{2A7ADF9F-8B7D-49CD-8234-5B29A5BE5802}" srcId="{5CE91744-7AFA-415A-A074-68A84D196D96}" destId="{9665878C-43F2-44BA-86A3-BD8FBFFD06E2}" srcOrd="0" destOrd="0" parTransId="{93ED63BF-D380-46C8-B5B5-EC3693DAAD65}" sibTransId="{7011AF91-5D54-4701-BD10-8CF2F0E41B19}"/>
    <dgm:cxn modelId="{41160632-81DC-4802-B6F1-F05A1DBDB784}" srcId="{2AA73A8F-90F9-490C-9F97-F2DD62B9C492}" destId="{5CE91744-7AFA-415A-A074-68A84D196D96}" srcOrd="5" destOrd="0" parTransId="{857BAC97-E6B2-4303-A850-F1145E08F2A0}" sibTransId="{FA28BFEA-06A3-46CD-AE67-B9346B83DFFF}"/>
    <dgm:cxn modelId="{7C7C3131-EB36-4E87-A0E7-0AB5934D4D76}" srcId="{C300DA94-D5B4-4810-9865-BA685CB0378A}" destId="{EA9AF8AC-8EDE-48B6-8993-7879AABC07AD}" srcOrd="0" destOrd="0" parTransId="{825A3713-350F-48C8-8704-3EC90EFB8E8D}" sibTransId="{C5EBE142-EF15-4417-BEED-A0F8AE364093}"/>
    <dgm:cxn modelId="{0FA6370D-6146-4E7F-AE04-FA198323D8E4}" type="presOf" srcId="{857BAC97-E6B2-4303-A850-F1145E08F2A0}" destId="{FEBD2AC0-FA35-4FE0-AE5E-A401893E2261}" srcOrd="0" destOrd="0" presId="urn:microsoft.com/office/officeart/2005/8/layout/hierarchy6"/>
    <dgm:cxn modelId="{C1CECB15-79B6-4C16-80F0-1D1D470FC56C}" type="presOf" srcId="{B1A6405A-FA74-45D9-9B8A-F24DA75EBEEB}" destId="{7BAEEF32-F56A-4A3E-AFC7-ABF857C389D7}" srcOrd="0" destOrd="0" presId="urn:microsoft.com/office/officeart/2005/8/layout/hierarchy6"/>
    <dgm:cxn modelId="{C9BA8BB3-7D7A-4495-997A-741145850588}" srcId="{925F4350-0DD8-4461-BCCF-318F04317BA5}" destId="{C67F878E-AF4F-43BB-B479-FB813EA9E06D}" srcOrd="0" destOrd="0" parTransId="{BDC9D0A7-6818-4CD4-BF4D-C1EF75453E24}" sibTransId="{B119F24A-3E6A-42D7-9B2D-34BE14F96A2D}"/>
    <dgm:cxn modelId="{35FEE8CD-36ED-4238-A76B-0027488482C7}" srcId="{17674AF5-D4C2-437F-8947-CA5B519C218B}" destId="{2AA73A8F-90F9-490C-9F97-F2DD62B9C492}" srcOrd="0" destOrd="0" parTransId="{B24181E9-1145-4992-B8CD-5165D7959759}" sibTransId="{2C43D6A0-FA4A-4274-BD2B-DED9A26C14B3}"/>
    <dgm:cxn modelId="{C917D991-6314-4D68-AC6F-B51B42055861}" type="presOf" srcId="{5CE91744-7AFA-415A-A074-68A84D196D96}" destId="{EE7717DA-4008-4D30-A3C5-A33EE1ACD66F}" srcOrd="0" destOrd="0" presId="urn:microsoft.com/office/officeart/2005/8/layout/hierarchy6"/>
    <dgm:cxn modelId="{C7CD0C6B-226D-46A6-B073-ADD35A00CF76}" type="presOf" srcId="{74E9EAD3-AF19-4436-989C-3F9C606332AB}" destId="{B7FB2732-C33B-4F43-B4D0-D2FEFD2699E6}" srcOrd="0" destOrd="0" presId="urn:microsoft.com/office/officeart/2005/8/layout/hierarchy6"/>
    <dgm:cxn modelId="{FB225F0C-F9B7-4007-BA43-00215C06914D}" type="presOf" srcId="{2AA73A8F-90F9-490C-9F97-F2DD62B9C492}" destId="{EE818E04-29E9-4995-B24D-8BED4B736E35}" srcOrd="0" destOrd="0" presId="urn:microsoft.com/office/officeart/2005/8/layout/hierarchy6"/>
    <dgm:cxn modelId="{9D32AAD3-2070-41DB-AD79-13CCB5140120}" type="presOf" srcId="{C53C41DF-C239-455C-8498-B5ABB9B67677}" destId="{DE34280A-1DD5-44B9-873F-033E9B47A323}" srcOrd="0" destOrd="0" presId="urn:microsoft.com/office/officeart/2005/8/layout/hierarchy6"/>
    <dgm:cxn modelId="{41A85462-8254-44F8-8982-B5DD66176F90}" type="presOf" srcId="{9D06C1B1-92BC-4AFA-83D4-68DFDB633EC6}" destId="{5A95E43D-1CEF-4A71-9A47-99AB5B664565}" srcOrd="0" destOrd="0" presId="urn:microsoft.com/office/officeart/2005/8/layout/hierarchy6"/>
    <dgm:cxn modelId="{8D45D111-C913-464E-AD65-040C3BA8D3DE}" type="presOf" srcId="{B58F8442-C8C6-414E-887D-2A79C862249A}" destId="{C9409F0E-D2E3-4EC7-AC42-1597641897D9}" srcOrd="0" destOrd="0" presId="urn:microsoft.com/office/officeart/2005/8/layout/hierarchy6"/>
    <dgm:cxn modelId="{B6136267-D978-4D16-9ACE-1AF89C959CDB}" type="presOf" srcId="{BDC9D0A7-6818-4CD4-BF4D-C1EF75453E24}" destId="{8A8C4648-CB85-41BB-88EC-E6F1ED4F066B}" srcOrd="0" destOrd="0" presId="urn:microsoft.com/office/officeart/2005/8/layout/hierarchy6"/>
    <dgm:cxn modelId="{30F5D3E7-E93E-4054-80FF-35A54FE65A71}" type="presOf" srcId="{1F0A5EFF-EF6E-4313-AAC5-84B721D36A48}" destId="{A487D9C0-CA15-4A92-A253-13AE32E4F2DB}" srcOrd="0" destOrd="0" presId="urn:microsoft.com/office/officeart/2005/8/layout/hierarchy6"/>
    <dgm:cxn modelId="{9EA4F05F-F1DD-4CED-9078-6FE08A496E96}" type="presOf" srcId="{825A3713-350F-48C8-8704-3EC90EFB8E8D}" destId="{24E9FDF3-2F6F-4315-9F76-8E4AE7D661A2}" srcOrd="0" destOrd="0" presId="urn:microsoft.com/office/officeart/2005/8/layout/hierarchy6"/>
    <dgm:cxn modelId="{8F3BDEE6-79EC-4533-927E-1EF867EFF5B3}" type="presOf" srcId="{17AEFB94-6A24-44E6-9492-43A0ACAEBCEA}" destId="{CCCF72FB-20C5-4C29-917F-C3DB366BAC09}" srcOrd="0" destOrd="0" presId="urn:microsoft.com/office/officeart/2005/8/layout/hierarchy6"/>
    <dgm:cxn modelId="{60186213-7365-4C4E-8855-DC30F213EFBB}" type="presOf" srcId="{C0B3BC43-875D-4018-9608-9ECFD4D0854D}" destId="{F3516BEB-422F-4B1E-90F3-48D7DA74A5DC}" srcOrd="0" destOrd="0" presId="urn:microsoft.com/office/officeart/2005/8/layout/hierarchy6"/>
    <dgm:cxn modelId="{71FD7375-86D8-4076-8083-F043AD4F019D}" type="presParOf" srcId="{731C8DD8-0C8C-412F-A72E-4C5DE3F3D11D}" destId="{80D0E39E-A122-4455-82D0-D1BCBC8776D6}" srcOrd="0" destOrd="0" presId="urn:microsoft.com/office/officeart/2005/8/layout/hierarchy6"/>
    <dgm:cxn modelId="{326D3E12-B3B0-4506-BF9F-C78AD87634A9}" type="presParOf" srcId="{80D0E39E-A122-4455-82D0-D1BCBC8776D6}" destId="{113316B8-77F6-436C-810A-51CE5AE6C42B}" srcOrd="0" destOrd="0" presId="urn:microsoft.com/office/officeart/2005/8/layout/hierarchy6"/>
    <dgm:cxn modelId="{C48CA62F-141A-4646-86F6-812051F15229}" type="presParOf" srcId="{113316B8-77F6-436C-810A-51CE5AE6C42B}" destId="{7BA706D7-085C-484C-823F-D03A1C4813B1}" srcOrd="0" destOrd="0" presId="urn:microsoft.com/office/officeart/2005/8/layout/hierarchy6"/>
    <dgm:cxn modelId="{88BA2856-6597-4D2D-B78A-0B4BC477AC6C}" type="presParOf" srcId="{7BA706D7-085C-484C-823F-D03A1C4813B1}" destId="{EE818E04-29E9-4995-B24D-8BED4B736E35}" srcOrd="0" destOrd="0" presId="urn:microsoft.com/office/officeart/2005/8/layout/hierarchy6"/>
    <dgm:cxn modelId="{AC0FE85A-B53B-40DF-BA1D-9223F2E5803C}" type="presParOf" srcId="{7BA706D7-085C-484C-823F-D03A1C4813B1}" destId="{7144DBC3-5D3C-4922-8D54-4A97C5D6497F}" srcOrd="1" destOrd="0" presId="urn:microsoft.com/office/officeart/2005/8/layout/hierarchy6"/>
    <dgm:cxn modelId="{293C49EF-6C9B-46C2-9F1B-6C7339BF49B5}" type="presParOf" srcId="{7144DBC3-5D3C-4922-8D54-4A97C5D6497F}" destId="{7BAEEF32-F56A-4A3E-AFC7-ABF857C389D7}" srcOrd="0" destOrd="0" presId="urn:microsoft.com/office/officeart/2005/8/layout/hierarchy6"/>
    <dgm:cxn modelId="{1D8F321C-536B-42FA-BE78-24FD660BD44A}" type="presParOf" srcId="{7144DBC3-5D3C-4922-8D54-4A97C5D6497F}" destId="{B95D0C70-2AE6-44D4-9E7F-FDF1223A1F08}" srcOrd="1" destOrd="0" presId="urn:microsoft.com/office/officeart/2005/8/layout/hierarchy6"/>
    <dgm:cxn modelId="{259F5A1F-B27F-443D-A9BF-0808C78A3847}" type="presParOf" srcId="{B95D0C70-2AE6-44D4-9E7F-FDF1223A1F08}" destId="{01205BDA-9DCA-4E5E-A14D-EBF609F85286}" srcOrd="0" destOrd="0" presId="urn:microsoft.com/office/officeart/2005/8/layout/hierarchy6"/>
    <dgm:cxn modelId="{9BCEED77-971A-425B-A6F5-067215C75863}" type="presParOf" srcId="{B95D0C70-2AE6-44D4-9E7F-FDF1223A1F08}" destId="{416A57D0-6D0C-4AAE-99B7-D4D8EBDD6BFE}" srcOrd="1" destOrd="0" presId="urn:microsoft.com/office/officeart/2005/8/layout/hierarchy6"/>
    <dgm:cxn modelId="{F286C44C-5F21-48CA-9FB6-0F8F9769E9BC}" type="presParOf" srcId="{416A57D0-6D0C-4AAE-99B7-D4D8EBDD6BFE}" destId="{F3516BEB-422F-4B1E-90F3-48D7DA74A5DC}" srcOrd="0" destOrd="0" presId="urn:microsoft.com/office/officeart/2005/8/layout/hierarchy6"/>
    <dgm:cxn modelId="{153B5A8D-00B0-4253-B348-AC2C8348B34C}" type="presParOf" srcId="{416A57D0-6D0C-4AAE-99B7-D4D8EBDD6BFE}" destId="{D49053CF-F4F6-43ED-946D-3AF364197944}" srcOrd="1" destOrd="0" presId="urn:microsoft.com/office/officeart/2005/8/layout/hierarchy6"/>
    <dgm:cxn modelId="{28875C77-7074-4AE8-8F34-3B802C077027}" type="presParOf" srcId="{D49053CF-F4F6-43ED-946D-3AF364197944}" destId="{C9409F0E-D2E3-4EC7-AC42-1597641897D9}" srcOrd="0" destOrd="0" presId="urn:microsoft.com/office/officeart/2005/8/layout/hierarchy6"/>
    <dgm:cxn modelId="{A4275246-F5A9-49C3-A471-DA1095502A9B}" type="presParOf" srcId="{D49053CF-F4F6-43ED-946D-3AF364197944}" destId="{F3A31CB4-E6F9-4F49-88C8-02FE54B10E0C}" srcOrd="1" destOrd="0" presId="urn:microsoft.com/office/officeart/2005/8/layout/hierarchy6"/>
    <dgm:cxn modelId="{75D66ECC-92FB-45BA-A3DB-527A1714E65B}" type="presParOf" srcId="{7144DBC3-5D3C-4922-8D54-4A97C5D6497F}" destId="{8FDCC552-7571-489C-BC1F-5EACA476E923}" srcOrd="2" destOrd="0" presId="urn:microsoft.com/office/officeart/2005/8/layout/hierarchy6"/>
    <dgm:cxn modelId="{939C9E49-5BFF-4E72-900D-73AF09F185D1}" type="presParOf" srcId="{7144DBC3-5D3C-4922-8D54-4A97C5D6497F}" destId="{1E3F314B-FE55-4F71-9B11-C6E7C703F6E7}" srcOrd="3" destOrd="0" presId="urn:microsoft.com/office/officeart/2005/8/layout/hierarchy6"/>
    <dgm:cxn modelId="{C8815684-407C-43D4-893E-6E4270EF45E7}" type="presParOf" srcId="{1E3F314B-FE55-4F71-9B11-C6E7C703F6E7}" destId="{A487D9C0-CA15-4A92-A253-13AE32E4F2DB}" srcOrd="0" destOrd="0" presId="urn:microsoft.com/office/officeart/2005/8/layout/hierarchy6"/>
    <dgm:cxn modelId="{003A33C0-ACC7-445C-BBE1-01F1D58190FE}" type="presParOf" srcId="{1E3F314B-FE55-4F71-9B11-C6E7C703F6E7}" destId="{FF24E24A-C4B9-4F3F-9E48-FD11B628E042}" srcOrd="1" destOrd="0" presId="urn:microsoft.com/office/officeart/2005/8/layout/hierarchy6"/>
    <dgm:cxn modelId="{C8EE4346-8064-4CE5-8401-34277A1C5E2E}" type="presParOf" srcId="{FF24E24A-C4B9-4F3F-9E48-FD11B628E042}" destId="{B7FB2732-C33B-4F43-B4D0-D2FEFD2699E6}" srcOrd="0" destOrd="0" presId="urn:microsoft.com/office/officeart/2005/8/layout/hierarchy6"/>
    <dgm:cxn modelId="{BF9B8F10-5E6A-4739-942C-A3E9B59A7A2F}" type="presParOf" srcId="{FF24E24A-C4B9-4F3F-9E48-FD11B628E042}" destId="{969C9FDD-5772-4BA3-801A-E75C246C1588}" srcOrd="1" destOrd="0" presId="urn:microsoft.com/office/officeart/2005/8/layout/hierarchy6"/>
    <dgm:cxn modelId="{C6EC9041-CAF9-4982-A554-95D0E08BFE08}" type="presParOf" srcId="{969C9FDD-5772-4BA3-801A-E75C246C1588}" destId="{5A95E43D-1CEF-4A71-9A47-99AB5B664565}" srcOrd="0" destOrd="0" presId="urn:microsoft.com/office/officeart/2005/8/layout/hierarchy6"/>
    <dgm:cxn modelId="{C39857A5-35D7-427F-90F7-59F1F7C32971}" type="presParOf" srcId="{969C9FDD-5772-4BA3-801A-E75C246C1588}" destId="{65E8F181-ED0C-4D99-969E-B237F8E4A185}" srcOrd="1" destOrd="0" presId="urn:microsoft.com/office/officeart/2005/8/layout/hierarchy6"/>
    <dgm:cxn modelId="{6F30EAFF-5E74-454F-B1FD-F7CC81BC5361}" type="presParOf" srcId="{7144DBC3-5D3C-4922-8D54-4A97C5D6497F}" destId="{271A37B5-BDFF-4532-BEE6-045A639E72C9}" srcOrd="4" destOrd="0" presId="urn:microsoft.com/office/officeart/2005/8/layout/hierarchy6"/>
    <dgm:cxn modelId="{269F26FF-AE93-47DC-B9ED-FC06A33439FF}" type="presParOf" srcId="{7144DBC3-5D3C-4922-8D54-4A97C5D6497F}" destId="{4ADF4D58-5F42-49BD-BBE6-75F8B24D00C7}" srcOrd="5" destOrd="0" presId="urn:microsoft.com/office/officeart/2005/8/layout/hierarchy6"/>
    <dgm:cxn modelId="{462B3765-F6F9-4163-8BF8-59457A28C6DB}" type="presParOf" srcId="{4ADF4D58-5F42-49BD-BBE6-75F8B24D00C7}" destId="{9AA66379-B729-4A5C-87EC-B61E2B664814}" srcOrd="0" destOrd="0" presId="urn:microsoft.com/office/officeart/2005/8/layout/hierarchy6"/>
    <dgm:cxn modelId="{18C88B4C-8843-40CA-93C8-18E58A6D3502}" type="presParOf" srcId="{4ADF4D58-5F42-49BD-BBE6-75F8B24D00C7}" destId="{86BB8827-8563-48E0-A7BE-218D1974502E}" srcOrd="1" destOrd="0" presId="urn:microsoft.com/office/officeart/2005/8/layout/hierarchy6"/>
    <dgm:cxn modelId="{5204A450-5992-40C0-B6A7-FCE65F51B001}" type="presParOf" srcId="{86BB8827-8563-48E0-A7BE-218D1974502E}" destId="{8A8C4648-CB85-41BB-88EC-E6F1ED4F066B}" srcOrd="0" destOrd="0" presId="urn:microsoft.com/office/officeart/2005/8/layout/hierarchy6"/>
    <dgm:cxn modelId="{4EBE22F2-5BC0-4CA9-834D-A9C9DD5E7690}" type="presParOf" srcId="{86BB8827-8563-48E0-A7BE-218D1974502E}" destId="{ADE7E477-1C0D-4D46-92B6-1A6943CB5930}" srcOrd="1" destOrd="0" presId="urn:microsoft.com/office/officeart/2005/8/layout/hierarchy6"/>
    <dgm:cxn modelId="{09206A03-CE79-48E2-87A7-ADEA57A8E5B7}" type="presParOf" srcId="{ADE7E477-1C0D-4D46-92B6-1A6943CB5930}" destId="{57BA38F5-F3D1-4054-84F9-0A0A3E39F942}" srcOrd="0" destOrd="0" presId="urn:microsoft.com/office/officeart/2005/8/layout/hierarchy6"/>
    <dgm:cxn modelId="{F7B9469F-F2BE-40A3-BD80-3F99A23B767B}" type="presParOf" srcId="{ADE7E477-1C0D-4D46-92B6-1A6943CB5930}" destId="{03AFF25B-4789-4B78-8808-B7B1394D3266}" srcOrd="1" destOrd="0" presId="urn:microsoft.com/office/officeart/2005/8/layout/hierarchy6"/>
    <dgm:cxn modelId="{0CFA67F6-32E9-4CDE-B1A2-D3ED0F7CEF41}" type="presParOf" srcId="{7144DBC3-5D3C-4922-8D54-4A97C5D6497F}" destId="{CCCF72FB-20C5-4C29-917F-C3DB366BAC09}" srcOrd="6" destOrd="0" presId="urn:microsoft.com/office/officeart/2005/8/layout/hierarchy6"/>
    <dgm:cxn modelId="{FEE14BED-22D3-4026-841A-6634A207CE07}" type="presParOf" srcId="{7144DBC3-5D3C-4922-8D54-4A97C5D6497F}" destId="{C599DB35-00D6-41F5-B6A9-0D63E16E58B2}" srcOrd="7" destOrd="0" presId="urn:microsoft.com/office/officeart/2005/8/layout/hierarchy6"/>
    <dgm:cxn modelId="{5EB62107-4796-474C-873F-1C4787B9F50C}" type="presParOf" srcId="{C599DB35-00D6-41F5-B6A9-0D63E16E58B2}" destId="{86EEC18C-4A08-4738-8C47-FBD8DBF43FF7}" srcOrd="0" destOrd="0" presId="urn:microsoft.com/office/officeart/2005/8/layout/hierarchy6"/>
    <dgm:cxn modelId="{DE0B2AE2-A6E2-4EF4-91C2-32298F9670D9}" type="presParOf" srcId="{C599DB35-00D6-41F5-B6A9-0D63E16E58B2}" destId="{60B92B16-C0E7-492A-B8BA-6895B5FB6828}" srcOrd="1" destOrd="0" presId="urn:microsoft.com/office/officeart/2005/8/layout/hierarchy6"/>
    <dgm:cxn modelId="{0EF2C8AC-D9FC-4D85-95C2-1A4B10478593}" type="presParOf" srcId="{60B92B16-C0E7-492A-B8BA-6895B5FB6828}" destId="{DE34280A-1DD5-44B9-873F-033E9B47A323}" srcOrd="0" destOrd="0" presId="urn:microsoft.com/office/officeart/2005/8/layout/hierarchy6"/>
    <dgm:cxn modelId="{4F131DFE-04F3-4109-B9C7-E7545BD4C6FE}" type="presParOf" srcId="{60B92B16-C0E7-492A-B8BA-6895B5FB6828}" destId="{83D5B43D-17F9-497A-839B-CAB277155902}" srcOrd="1" destOrd="0" presId="urn:microsoft.com/office/officeart/2005/8/layout/hierarchy6"/>
    <dgm:cxn modelId="{D3EAD060-B043-4FDA-8371-0F1D904BEE77}" type="presParOf" srcId="{83D5B43D-17F9-497A-839B-CAB277155902}" destId="{AA8CDA53-3607-4726-810E-088BA97AC247}" srcOrd="0" destOrd="0" presId="urn:microsoft.com/office/officeart/2005/8/layout/hierarchy6"/>
    <dgm:cxn modelId="{E505D327-DDA1-4FA1-A591-2EBDE76A5699}" type="presParOf" srcId="{83D5B43D-17F9-497A-839B-CAB277155902}" destId="{4CC65CAF-7A0E-4A2F-A588-436771F5DB39}" srcOrd="1" destOrd="0" presId="urn:microsoft.com/office/officeart/2005/8/layout/hierarchy6"/>
    <dgm:cxn modelId="{B9EE38A8-5B56-4EC6-97BB-77CECDD74B2F}" type="presParOf" srcId="{7144DBC3-5D3C-4922-8D54-4A97C5D6497F}" destId="{0B20615E-BF4F-4DCC-BD85-3E8BB9ACE74E}" srcOrd="8" destOrd="0" presId="urn:microsoft.com/office/officeart/2005/8/layout/hierarchy6"/>
    <dgm:cxn modelId="{D2F2CC38-B3EF-497A-90D3-F7EDDF3111CB}" type="presParOf" srcId="{7144DBC3-5D3C-4922-8D54-4A97C5D6497F}" destId="{1797CBB4-9D87-4535-8E18-F5C28807A6A7}" srcOrd="9" destOrd="0" presId="urn:microsoft.com/office/officeart/2005/8/layout/hierarchy6"/>
    <dgm:cxn modelId="{EAF46CA4-177B-48EC-91BA-35641128AC62}" type="presParOf" srcId="{1797CBB4-9D87-4535-8E18-F5C28807A6A7}" destId="{FB5C0295-4086-4901-8D22-0DA1FEEDC1C6}" srcOrd="0" destOrd="0" presId="urn:microsoft.com/office/officeart/2005/8/layout/hierarchy6"/>
    <dgm:cxn modelId="{4B29D497-FB32-4BA0-A5D6-32125D1B4D7F}" type="presParOf" srcId="{1797CBB4-9D87-4535-8E18-F5C28807A6A7}" destId="{C9282D3C-D0E7-4F91-98ED-6B069961303B}" srcOrd="1" destOrd="0" presId="urn:microsoft.com/office/officeart/2005/8/layout/hierarchy6"/>
    <dgm:cxn modelId="{B9FCA8C9-D4B7-49D9-9B8C-99A7CF281471}" type="presParOf" srcId="{C9282D3C-D0E7-4F91-98ED-6B069961303B}" destId="{24E9FDF3-2F6F-4315-9F76-8E4AE7D661A2}" srcOrd="0" destOrd="0" presId="urn:microsoft.com/office/officeart/2005/8/layout/hierarchy6"/>
    <dgm:cxn modelId="{85F5BDC6-8585-4B24-A763-AB74821904C2}" type="presParOf" srcId="{C9282D3C-D0E7-4F91-98ED-6B069961303B}" destId="{665A1DE1-3DE4-4867-8138-3CCEEBDDE994}" srcOrd="1" destOrd="0" presId="urn:microsoft.com/office/officeart/2005/8/layout/hierarchy6"/>
    <dgm:cxn modelId="{D815C778-BA4F-4837-8EE8-8D7772B8EB09}" type="presParOf" srcId="{665A1DE1-3DE4-4867-8138-3CCEEBDDE994}" destId="{9A8ABD6C-2E6F-4F14-9A34-8FECE5BA250B}" srcOrd="0" destOrd="0" presId="urn:microsoft.com/office/officeart/2005/8/layout/hierarchy6"/>
    <dgm:cxn modelId="{22457397-08BD-4C4E-A9C0-64CE2D1C82C9}" type="presParOf" srcId="{665A1DE1-3DE4-4867-8138-3CCEEBDDE994}" destId="{6E6BE010-CEAD-4336-8AE6-71D9000DF343}" srcOrd="1" destOrd="0" presId="urn:microsoft.com/office/officeart/2005/8/layout/hierarchy6"/>
    <dgm:cxn modelId="{D623D894-524C-4879-9A17-FD6A044B7947}" type="presParOf" srcId="{7144DBC3-5D3C-4922-8D54-4A97C5D6497F}" destId="{FEBD2AC0-FA35-4FE0-AE5E-A401893E2261}" srcOrd="10" destOrd="0" presId="urn:microsoft.com/office/officeart/2005/8/layout/hierarchy6"/>
    <dgm:cxn modelId="{16FE5FBD-07D3-4A44-802E-BA64022BA693}" type="presParOf" srcId="{7144DBC3-5D3C-4922-8D54-4A97C5D6497F}" destId="{EC9E530E-0DD2-44DE-A5FA-F821C0041E64}" srcOrd="11" destOrd="0" presId="urn:microsoft.com/office/officeart/2005/8/layout/hierarchy6"/>
    <dgm:cxn modelId="{24B788BB-6F4B-404F-B610-43409FFAA8B3}" type="presParOf" srcId="{EC9E530E-0DD2-44DE-A5FA-F821C0041E64}" destId="{EE7717DA-4008-4D30-A3C5-A33EE1ACD66F}" srcOrd="0" destOrd="0" presId="urn:microsoft.com/office/officeart/2005/8/layout/hierarchy6"/>
    <dgm:cxn modelId="{F1EF245D-661A-4FDF-9349-A8878B9FB982}" type="presParOf" srcId="{EC9E530E-0DD2-44DE-A5FA-F821C0041E64}" destId="{5CA7BCF3-E660-4033-A079-D4CC1C5F566E}" srcOrd="1" destOrd="0" presId="urn:microsoft.com/office/officeart/2005/8/layout/hierarchy6"/>
    <dgm:cxn modelId="{7171A67D-8F3A-47A8-AE97-F9D8DD879D63}" type="presParOf" srcId="{5CA7BCF3-E660-4033-A079-D4CC1C5F566E}" destId="{11DF8EC5-FBF6-4AC2-BBEF-7FD43C255548}" srcOrd="0" destOrd="0" presId="urn:microsoft.com/office/officeart/2005/8/layout/hierarchy6"/>
    <dgm:cxn modelId="{A648F6D4-1571-4AA2-BCF6-7202DF96E5AC}" type="presParOf" srcId="{5CA7BCF3-E660-4033-A079-D4CC1C5F566E}" destId="{74291032-7C03-4163-BC4F-C469954A9F43}" srcOrd="1" destOrd="0" presId="urn:microsoft.com/office/officeart/2005/8/layout/hierarchy6"/>
    <dgm:cxn modelId="{9BDBDB8F-6911-4B67-97D5-3DE0B1B7D55C}" type="presParOf" srcId="{74291032-7C03-4163-BC4F-C469954A9F43}" destId="{9BD6DF4C-10E0-4110-B380-7102AD49E445}" srcOrd="0" destOrd="0" presId="urn:microsoft.com/office/officeart/2005/8/layout/hierarchy6"/>
    <dgm:cxn modelId="{69C28238-9AD3-49CB-B0EA-F3C489818DC7}" type="presParOf" srcId="{74291032-7C03-4163-BC4F-C469954A9F43}" destId="{B87E4700-D31B-4800-B1C9-E7E95882083C}" srcOrd="1" destOrd="0" presId="urn:microsoft.com/office/officeart/2005/8/layout/hierarchy6"/>
    <dgm:cxn modelId="{20720059-2CA3-414E-867D-81DB032FFC8D}" type="presParOf" srcId="{731C8DD8-0C8C-412F-A72E-4C5DE3F3D11D}" destId="{B80A534A-D4C9-4008-9B6D-A2177E9DE83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18E04-29E9-4995-B24D-8BED4B736E35}">
      <dsp:nvSpPr>
        <dsp:cNvPr id="0" name=""/>
        <dsp:cNvSpPr/>
      </dsp:nvSpPr>
      <dsp:spPr>
        <a:xfrm>
          <a:off x="4283509" y="2780286"/>
          <a:ext cx="3083986" cy="96039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+mj-lt"/>
            </a:rPr>
            <a:t>Parliament</a:t>
          </a:r>
          <a:endParaRPr lang="en-US" sz="2800" b="1" kern="1200" dirty="0">
            <a:solidFill>
              <a:schemeClr val="tx1"/>
            </a:solidFill>
            <a:latin typeface="+mj-lt"/>
          </a:endParaRPr>
        </a:p>
      </dsp:txBody>
      <dsp:txXfrm>
        <a:off x="4311638" y="2808415"/>
        <a:ext cx="3027728" cy="904139"/>
      </dsp:txXfrm>
    </dsp:sp>
    <dsp:sp modelId="{7BAEEF32-F56A-4A3E-AFC7-ABF857C389D7}">
      <dsp:nvSpPr>
        <dsp:cNvPr id="0" name=""/>
        <dsp:cNvSpPr/>
      </dsp:nvSpPr>
      <dsp:spPr>
        <a:xfrm>
          <a:off x="1032154" y="3740684"/>
          <a:ext cx="4793347" cy="1069815"/>
        </a:xfrm>
        <a:custGeom>
          <a:avLst/>
          <a:gdLst/>
          <a:ahLst/>
          <a:cxnLst/>
          <a:rect l="0" t="0" r="0" b="0"/>
          <a:pathLst>
            <a:path>
              <a:moveTo>
                <a:pt x="4793347" y="0"/>
              </a:moveTo>
              <a:lnTo>
                <a:pt x="4793347" y="534907"/>
              </a:lnTo>
              <a:lnTo>
                <a:pt x="0" y="534907"/>
              </a:lnTo>
              <a:lnTo>
                <a:pt x="0" y="1069815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05BDA-9DCA-4E5E-A14D-EBF609F85286}">
      <dsp:nvSpPr>
        <dsp:cNvPr id="0" name=""/>
        <dsp:cNvSpPr/>
      </dsp:nvSpPr>
      <dsp:spPr>
        <a:xfrm>
          <a:off x="311856" y="4810500"/>
          <a:ext cx="1440596" cy="75918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+mj-lt"/>
            </a:rPr>
            <a:t>Central Bank of Kenya</a:t>
          </a:r>
          <a:endParaRPr lang="en-US" sz="1400" b="1" kern="1200" dirty="0">
            <a:solidFill>
              <a:schemeClr val="tx1"/>
            </a:solidFill>
            <a:latin typeface="+mj-lt"/>
          </a:endParaRPr>
        </a:p>
      </dsp:txBody>
      <dsp:txXfrm>
        <a:off x="334092" y="4832736"/>
        <a:ext cx="1396124" cy="714712"/>
      </dsp:txXfrm>
    </dsp:sp>
    <dsp:sp modelId="{F3516BEB-422F-4B1E-90F3-48D7DA74A5DC}">
      <dsp:nvSpPr>
        <dsp:cNvPr id="0" name=""/>
        <dsp:cNvSpPr/>
      </dsp:nvSpPr>
      <dsp:spPr>
        <a:xfrm>
          <a:off x="986434" y="5569685"/>
          <a:ext cx="91440" cy="7522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125"/>
              </a:lnTo>
              <a:lnTo>
                <a:pt x="92524" y="376125"/>
              </a:lnTo>
              <a:lnTo>
                <a:pt x="92524" y="752250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09F0E-D2E3-4EC7-AC42-1597641897D9}">
      <dsp:nvSpPr>
        <dsp:cNvPr id="0" name=""/>
        <dsp:cNvSpPr/>
      </dsp:nvSpPr>
      <dsp:spPr>
        <a:xfrm>
          <a:off x="172017" y="6321936"/>
          <a:ext cx="1813884" cy="116735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Commercial Banks, Microfinance banks, Mortgage Companies, Foreign Exchange Bureaus, Credit Reference Bureaus, National Payments System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06208" y="6356127"/>
        <a:ext cx="1745502" cy="1098971"/>
      </dsp:txXfrm>
    </dsp:sp>
    <dsp:sp modelId="{8FDCC552-7571-489C-BC1F-5EACA476E923}">
      <dsp:nvSpPr>
        <dsp:cNvPr id="0" name=""/>
        <dsp:cNvSpPr/>
      </dsp:nvSpPr>
      <dsp:spPr>
        <a:xfrm>
          <a:off x="2960955" y="3740684"/>
          <a:ext cx="2864547" cy="1061364"/>
        </a:xfrm>
        <a:custGeom>
          <a:avLst/>
          <a:gdLst/>
          <a:ahLst/>
          <a:cxnLst/>
          <a:rect l="0" t="0" r="0" b="0"/>
          <a:pathLst>
            <a:path>
              <a:moveTo>
                <a:pt x="2864547" y="0"/>
              </a:moveTo>
              <a:lnTo>
                <a:pt x="2864547" y="530682"/>
              </a:lnTo>
              <a:lnTo>
                <a:pt x="0" y="530682"/>
              </a:lnTo>
              <a:lnTo>
                <a:pt x="0" y="1061364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7D9C0-CA15-4A92-A253-13AE32E4F2DB}">
      <dsp:nvSpPr>
        <dsp:cNvPr id="0" name=""/>
        <dsp:cNvSpPr/>
      </dsp:nvSpPr>
      <dsp:spPr>
        <a:xfrm>
          <a:off x="2240657" y="4802048"/>
          <a:ext cx="1440596" cy="74117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+mj-lt"/>
            </a:rPr>
            <a:t>Capital Markets Authority</a:t>
          </a:r>
          <a:endParaRPr lang="en-US" sz="1400" b="1" kern="1200" dirty="0">
            <a:solidFill>
              <a:schemeClr val="tx1"/>
            </a:solidFill>
            <a:latin typeface="+mj-lt"/>
          </a:endParaRPr>
        </a:p>
      </dsp:txBody>
      <dsp:txXfrm>
        <a:off x="2262365" y="4823756"/>
        <a:ext cx="1397180" cy="697761"/>
      </dsp:txXfrm>
    </dsp:sp>
    <dsp:sp modelId="{B7FB2732-C33B-4F43-B4D0-D2FEFD2699E6}">
      <dsp:nvSpPr>
        <dsp:cNvPr id="0" name=""/>
        <dsp:cNvSpPr/>
      </dsp:nvSpPr>
      <dsp:spPr>
        <a:xfrm>
          <a:off x="2840511" y="5543226"/>
          <a:ext cx="91440" cy="823147"/>
        </a:xfrm>
        <a:custGeom>
          <a:avLst/>
          <a:gdLst/>
          <a:ahLst/>
          <a:cxnLst/>
          <a:rect l="0" t="0" r="0" b="0"/>
          <a:pathLst>
            <a:path>
              <a:moveTo>
                <a:pt x="120443" y="0"/>
              </a:moveTo>
              <a:lnTo>
                <a:pt x="120443" y="411573"/>
              </a:lnTo>
              <a:lnTo>
                <a:pt x="45720" y="411573"/>
              </a:lnTo>
              <a:lnTo>
                <a:pt x="45720" y="823147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5E43D-1CEF-4A71-9A47-99AB5B664565}">
      <dsp:nvSpPr>
        <dsp:cNvPr id="0" name=""/>
        <dsp:cNvSpPr/>
      </dsp:nvSpPr>
      <dsp:spPr>
        <a:xfrm>
          <a:off x="2165933" y="6366373"/>
          <a:ext cx="1440596" cy="102695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Nairobi Securities Exchange, Investment Banks, Brokers, Investment Advisors, Custodians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196011" y="6396451"/>
        <a:ext cx="1380440" cy="966797"/>
      </dsp:txXfrm>
    </dsp:sp>
    <dsp:sp modelId="{271A37B5-BDFF-4532-BEE6-045A639E72C9}">
      <dsp:nvSpPr>
        <dsp:cNvPr id="0" name=""/>
        <dsp:cNvSpPr/>
      </dsp:nvSpPr>
      <dsp:spPr>
        <a:xfrm>
          <a:off x="4731391" y="3740684"/>
          <a:ext cx="1094111" cy="1061364"/>
        </a:xfrm>
        <a:custGeom>
          <a:avLst/>
          <a:gdLst/>
          <a:ahLst/>
          <a:cxnLst/>
          <a:rect l="0" t="0" r="0" b="0"/>
          <a:pathLst>
            <a:path>
              <a:moveTo>
                <a:pt x="1094111" y="0"/>
              </a:moveTo>
              <a:lnTo>
                <a:pt x="1094111" y="530682"/>
              </a:lnTo>
              <a:lnTo>
                <a:pt x="0" y="530682"/>
              </a:lnTo>
              <a:lnTo>
                <a:pt x="0" y="1061364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66379-B729-4A5C-87EC-B61E2B664814}">
      <dsp:nvSpPr>
        <dsp:cNvPr id="0" name=""/>
        <dsp:cNvSpPr/>
      </dsp:nvSpPr>
      <dsp:spPr>
        <a:xfrm>
          <a:off x="4011092" y="4802048"/>
          <a:ext cx="1440596" cy="74117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  <a:latin typeface="+mj-lt"/>
            </a:rPr>
            <a:t>Insurance Regulatory Authority</a:t>
          </a:r>
          <a:endParaRPr lang="en-US" sz="1050" b="1" kern="1200" dirty="0">
            <a:solidFill>
              <a:schemeClr val="tx1"/>
            </a:solidFill>
            <a:latin typeface="+mj-lt"/>
          </a:endParaRPr>
        </a:p>
      </dsp:txBody>
      <dsp:txXfrm>
        <a:off x="4032800" y="4823756"/>
        <a:ext cx="1397180" cy="697761"/>
      </dsp:txXfrm>
    </dsp:sp>
    <dsp:sp modelId="{8A8C4648-CB85-41BB-88EC-E6F1ED4F066B}">
      <dsp:nvSpPr>
        <dsp:cNvPr id="0" name=""/>
        <dsp:cNvSpPr/>
      </dsp:nvSpPr>
      <dsp:spPr>
        <a:xfrm>
          <a:off x="4625180" y="5543226"/>
          <a:ext cx="91440" cy="638453"/>
        </a:xfrm>
        <a:custGeom>
          <a:avLst/>
          <a:gdLst/>
          <a:ahLst/>
          <a:cxnLst/>
          <a:rect l="0" t="0" r="0" b="0"/>
          <a:pathLst>
            <a:path>
              <a:moveTo>
                <a:pt x="106210" y="0"/>
              </a:moveTo>
              <a:lnTo>
                <a:pt x="106210" y="319226"/>
              </a:lnTo>
              <a:lnTo>
                <a:pt x="45720" y="319226"/>
              </a:lnTo>
              <a:lnTo>
                <a:pt x="45720" y="638453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A38F5-F3D1-4054-84F9-0A0A3E39F942}">
      <dsp:nvSpPr>
        <dsp:cNvPr id="0" name=""/>
        <dsp:cNvSpPr/>
      </dsp:nvSpPr>
      <dsp:spPr>
        <a:xfrm>
          <a:off x="3950602" y="6181679"/>
          <a:ext cx="1440596" cy="113796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Insurance Companies, Reinsurance Companies, Agents, Brokers, Claims Agents, Medical Insurance Providers,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983932" y="6215009"/>
        <a:ext cx="1373936" cy="1071305"/>
      </dsp:txXfrm>
    </dsp:sp>
    <dsp:sp modelId="{CCCF72FB-20C5-4C29-917F-C3DB366BAC09}">
      <dsp:nvSpPr>
        <dsp:cNvPr id="0" name=""/>
        <dsp:cNvSpPr/>
      </dsp:nvSpPr>
      <dsp:spPr>
        <a:xfrm>
          <a:off x="5825502" y="3740684"/>
          <a:ext cx="573004" cy="106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907"/>
              </a:lnTo>
              <a:lnTo>
                <a:pt x="573004" y="534907"/>
              </a:lnTo>
              <a:lnTo>
                <a:pt x="573004" y="1069815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EC18C-4A08-4738-8C47-FBD8DBF43FF7}">
      <dsp:nvSpPr>
        <dsp:cNvPr id="0" name=""/>
        <dsp:cNvSpPr/>
      </dsp:nvSpPr>
      <dsp:spPr>
        <a:xfrm>
          <a:off x="5678208" y="4810500"/>
          <a:ext cx="1440596" cy="6511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+mj-lt"/>
            </a:rPr>
            <a:t>Saccos Societies Regulatory Authority</a:t>
          </a:r>
          <a:endParaRPr lang="en-US" sz="1200" b="1" kern="1200" dirty="0">
            <a:solidFill>
              <a:schemeClr val="tx1"/>
            </a:solidFill>
            <a:latin typeface="+mj-lt"/>
          </a:endParaRPr>
        </a:p>
      </dsp:txBody>
      <dsp:txXfrm>
        <a:off x="5697279" y="4829571"/>
        <a:ext cx="1402454" cy="612988"/>
      </dsp:txXfrm>
    </dsp:sp>
    <dsp:sp modelId="{DE34280A-1DD5-44B9-873F-033E9B47A323}">
      <dsp:nvSpPr>
        <dsp:cNvPr id="0" name=""/>
        <dsp:cNvSpPr/>
      </dsp:nvSpPr>
      <dsp:spPr>
        <a:xfrm>
          <a:off x="6325660" y="5461630"/>
          <a:ext cx="91440" cy="717618"/>
        </a:xfrm>
        <a:custGeom>
          <a:avLst/>
          <a:gdLst/>
          <a:ahLst/>
          <a:cxnLst/>
          <a:rect l="0" t="0" r="0" b="0"/>
          <a:pathLst>
            <a:path>
              <a:moveTo>
                <a:pt x="72846" y="0"/>
              </a:moveTo>
              <a:lnTo>
                <a:pt x="72846" y="358809"/>
              </a:lnTo>
              <a:lnTo>
                <a:pt x="45720" y="358809"/>
              </a:lnTo>
              <a:lnTo>
                <a:pt x="45720" y="71761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CDA53-3607-4726-810E-088BA97AC247}">
      <dsp:nvSpPr>
        <dsp:cNvPr id="0" name=""/>
        <dsp:cNvSpPr/>
      </dsp:nvSpPr>
      <dsp:spPr>
        <a:xfrm>
          <a:off x="5651082" y="6179249"/>
          <a:ext cx="1440596" cy="115529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Savings and Credit Co-operative Societies (Sacco's)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684919" y="6213086"/>
        <a:ext cx="1372922" cy="1087617"/>
      </dsp:txXfrm>
    </dsp:sp>
    <dsp:sp modelId="{0B20615E-BF4F-4DCC-BD85-3E8BB9ACE74E}">
      <dsp:nvSpPr>
        <dsp:cNvPr id="0" name=""/>
        <dsp:cNvSpPr/>
      </dsp:nvSpPr>
      <dsp:spPr>
        <a:xfrm>
          <a:off x="5825502" y="3740684"/>
          <a:ext cx="2569369" cy="106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907"/>
              </a:lnTo>
              <a:lnTo>
                <a:pt x="2569369" y="534907"/>
              </a:lnTo>
              <a:lnTo>
                <a:pt x="2569369" y="1069815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C0295-4086-4901-8D22-0DA1FEEDC1C6}">
      <dsp:nvSpPr>
        <dsp:cNvPr id="0" name=""/>
        <dsp:cNvSpPr/>
      </dsp:nvSpPr>
      <dsp:spPr>
        <a:xfrm>
          <a:off x="7674573" y="4810500"/>
          <a:ext cx="1440596" cy="70868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+mj-lt"/>
            </a:rPr>
            <a:t>Retirement Benefits Authority</a:t>
          </a:r>
          <a:endParaRPr lang="en-US" sz="1200" b="1" kern="1200" dirty="0">
            <a:solidFill>
              <a:schemeClr val="tx1"/>
            </a:solidFill>
            <a:latin typeface="+mj-lt"/>
          </a:endParaRPr>
        </a:p>
      </dsp:txBody>
      <dsp:txXfrm>
        <a:off x="7695330" y="4831257"/>
        <a:ext cx="1399082" cy="667173"/>
      </dsp:txXfrm>
    </dsp:sp>
    <dsp:sp modelId="{24E9FDF3-2F6F-4315-9F76-8E4AE7D661A2}">
      <dsp:nvSpPr>
        <dsp:cNvPr id="0" name=""/>
        <dsp:cNvSpPr/>
      </dsp:nvSpPr>
      <dsp:spPr>
        <a:xfrm>
          <a:off x="8276574" y="5519187"/>
          <a:ext cx="91440" cy="630011"/>
        </a:xfrm>
        <a:custGeom>
          <a:avLst/>
          <a:gdLst/>
          <a:ahLst/>
          <a:cxnLst/>
          <a:rect l="0" t="0" r="0" b="0"/>
          <a:pathLst>
            <a:path>
              <a:moveTo>
                <a:pt x="118297" y="0"/>
              </a:moveTo>
              <a:lnTo>
                <a:pt x="118297" y="315005"/>
              </a:lnTo>
              <a:lnTo>
                <a:pt x="45720" y="315005"/>
              </a:lnTo>
              <a:lnTo>
                <a:pt x="45720" y="6300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ABD6C-2E6F-4F14-9A34-8FECE5BA250B}">
      <dsp:nvSpPr>
        <dsp:cNvPr id="0" name=""/>
        <dsp:cNvSpPr/>
      </dsp:nvSpPr>
      <dsp:spPr>
        <a:xfrm>
          <a:off x="7490508" y="6149198"/>
          <a:ext cx="1663572" cy="113987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NSSF, Pension Funds, Fund Managers, Administrators, Trustees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523894" y="6182584"/>
        <a:ext cx="1596800" cy="1073104"/>
      </dsp:txXfrm>
    </dsp:sp>
    <dsp:sp modelId="{FEBD2AC0-FA35-4FE0-AE5E-A401893E2261}">
      <dsp:nvSpPr>
        <dsp:cNvPr id="0" name=""/>
        <dsp:cNvSpPr/>
      </dsp:nvSpPr>
      <dsp:spPr>
        <a:xfrm>
          <a:off x="5825502" y="3740684"/>
          <a:ext cx="4621744" cy="1052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461"/>
              </a:lnTo>
              <a:lnTo>
                <a:pt x="4621744" y="526461"/>
              </a:lnTo>
              <a:lnTo>
                <a:pt x="4621744" y="105292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717DA-4008-4D30-A3C5-A33EE1ACD66F}">
      <dsp:nvSpPr>
        <dsp:cNvPr id="0" name=""/>
        <dsp:cNvSpPr/>
      </dsp:nvSpPr>
      <dsp:spPr>
        <a:xfrm>
          <a:off x="9726948" y="4793607"/>
          <a:ext cx="1440596" cy="98156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+mj-lt"/>
            </a:rPr>
            <a:t>Parent Ministry (National Treasury, Agriculture, and Industrialization</a:t>
          </a:r>
          <a:endParaRPr lang="en-US" sz="1400" b="1" kern="1200" dirty="0">
            <a:solidFill>
              <a:schemeClr val="tx1"/>
            </a:solidFill>
            <a:latin typeface="+mj-lt"/>
          </a:endParaRPr>
        </a:p>
      </dsp:txBody>
      <dsp:txXfrm>
        <a:off x="9755697" y="4822356"/>
        <a:ext cx="1383098" cy="924066"/>
      </dsp:txXfrm>
    </dsp:sp>
    <dsp:sp modelId="{11DF8EC5-FBF6-4AC2-BBEF-7FD43C255548}">
      <dsp:nvSpPr>
        <dsp:cNvPr id="0" name=""/>
        <dsp:cNvSpPr/>
      </dsp:nvSpPr>
      <dsp:spPr>
        <a:xfrm>
          <a:off x="10395908" y="5775172"/>
          <a:ext cx="91440" cy="315375"/>
        </a:xfrm>
        <a:custGeom>
          <a:avLst/>
          <a:gdLst/>
          <a:ahLst/>
          <a:cxnLst/>
          <a:rect l="0" t="0" r="0" b="0"/>
          <a:pathLst>
            <a:path>
              <a:moveTo>
                <a:pt x="51338" y="0"/>
              </a:moveTo>
              <a:lnTo>
                <a:pt x="51338" y="157687"/>
              </a:lnTo>
              <a:lnTo>
                <a:pt x="45720" y="157687"/>
              </a:lnTo>
              <a:lnTo>
                <a:pt x="45720" y="3153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6DF4C-10E0-4110-B380-7102AD49E445}">
      <dsp:nvSpPr>
        <dsp:cNvPr id="0" name=""/>
        <dsp:cNvSpPr/>
      </dsp:nvSpPr>
      <dsp:spPr>
        <a:xfrm>
          <a:off x="9563166" y="6090547"/>
          <a:ext cx="1756922" cy="118736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DFI’s (AFC, KIE, KPOSB), Commissioner of Co-operatives (Non-Deposit Taking SACCOS’s)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9597943" y="6125324"/>
        <a:ext cx="1687368" cy="1117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4D1AD-85F1-42E7-9A6C-D70A758D92AC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7B59F-7553-459F-A631-08F7C41422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62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B59F-7553-459F-A631-08F7C41422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4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7437-BFFC-4F01-92F9-93E8B6240583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859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B59-2AC1-42D2-BE8D-60BB4C233290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36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2B76-7C76-4B2E-922C-072094A51A97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87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C91F-651E-4BC7-B52D-760A8801035C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63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1020-DD1F-4813-8F02-52E2F5E453D6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93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B9F0-7174-4450-B7F1-49813A0CC8FF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58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A84F-B134-4C53-B61F-E3F296439A9E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72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6CF-6D14-428F-A5C7-984D594ED7A1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5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31D9-A558-4E89-A2EB-85C6EC4A925B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56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F5B0-9C34-48F1-9CBF-ABF5D21CF1F1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148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A6FE-3B99-439F-B5FE-DD614301F153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718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FAED-7B70-4D69-83DA-E117E90B27CC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11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29" y="268942"/>
            <a:ext cx="11981755" cy="180190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>Financial Stability: New Challenges for Central Banks</a:t>
            </a:r>
            <a:r>
              <a:rPr lang="en-GB" sz="3200" b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/>
            </a:r>
            <a:br>
              <a:rPr lang="en-GB" sz="3200" b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</a:br>
            <a:r>
              <a:rPr lang="en-GB" sz="3200" b="1" dirty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/>
            </a:r>
            <a:br>
              <a:rPr lang="en-GB" sz="3200" b="1" dirty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</a:br>
            <a:r>
              <a:rPr lang="en-GB" sz="3200" b="1" i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>“Kenya’s Experience”</a:t>
            </a:r>
            <a:r>
              <a:rPr lang="en-US" sz="2800" b="1" i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30" y="2420471"/>
            <a:ext cx="11981756" cy="3935879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Bank of Kenya Team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May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03868"/>
            <a:ext cx="11934372" cy="54159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100" b="1" dirty="0" smtClean="0"/>
              <a:t>AML/CFT Initiatives…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645459"/>
            <a:ext cx="11934372" cy="6076016"/>
          </a:xfrm>
        </p:spPr>
        <p:txBody>
          <a:bodyPr>
            <a:normAutofit/>
          </a:bodyPr>
          <a:lstStyle/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200" dirty="0" smtClean="0">
              <a:latin typeface="Times New Roman"/>
            </a:endParaRPr>
          </a:p>
          <a:p>
            <a:pPr algn="just">
              <a:buClr>
                <a:srgbClr val="C00000"/>
              </a:buClr>
              <a:buSzPct val="130000"/>
            </a:pPr>
            <a:r>
              <a:rPr lang="en-US" sz="2600" dirty="0">
                <a:solidFill>
                  <a:prstClr val="black"/>
                </a:solidFill>
                <a:latin typeface="Times New Roman"/>
              </a:rPr>
              <a:t>In 2010, Kenya underwent Mutual Evaluation on AML/CFT issues under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the Eastern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and Southern Africa Anti-Money Laundering Group (ESAAMALG)</a:t>
            </a:r>
          </a:p>
          <a:p>
            <a:pPr algn="just">
              <a:buClr>
                <a:srgbClr val="C00000"/>
              </a:buClr>
              <a:buSzPct val="130000"/>
            </a:pP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just">
              <a:buClr>
                <a:srgbClr val="C00000"/>
              </a:buClr>
              <a:buSzPct val="130000"/>
            </a:pPr>
            <a:r>
              <a:rPr lang="en-US" sz="2600" dirty="0">
                <a:solidFill>
                  <a:prstClr val="black"/>
                </a:solidFill>
                <a:latin typeface="Times New Roman"/>
              </a:rPr>
              <a:t>The Financial Action Task Force on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money laundering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(FATF) recommended review of progress made by Kenya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in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addressing AML/CFT issues identified under ESAAMALG.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The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Regional Review Group report noted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among others, the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;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/>
              </a:rPr>
              <a:t>Enactment of the AML/CFT Law and regulations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/>
              </a:rPr>
              <a:t>Establishment of a Financial Reporting Centre (FRC) </a:t>
            </a:r>
            <a:r>
              <a:rPr lang="en-US" dirty="0" smtClean="0">
                <a:solidFill>
                  <a:prstClr val="black"/>
                </a:solidFill>
                <a:latin typeface="Times New Roman"/>
              </a:rPr>
              <a:t>for coordination of implementation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/>
              </a:rPr>
              <a:t> Political good will to drive the AML/CFT implementation process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just">
              <a:buClr>
                <a:srgbClr val="C00000"/>
              </a:buClr>
              <a:buSzPct val="130000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just">
              <a:buClr>
                <a:srgbClr val="C00000"/>
              </a:buClr>
              <a:buSzPct val="130000"/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Kenya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was removed from the FATF’s monitoring process under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the global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AML/CFT compliance process in 2014.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000" dirty="0">
              <a:solidFill>
                <a:srgbClr val="00B0F0"/>
              </a:solidFill>
              <a:latin typeface="Times New Roman"/>
            </a:endParaRP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000" dirty="0" smtClean="0">
              <a:solidFill>
                <a:srgbClr val="00B0F0"/>
              </a:solidFill>
              <a:latin typeface="Times New Roman"/>
            </a:endParaRP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000" dirty="0">
              <a:solidFill>
                <a:srgbClr val="00B0F0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7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6" y="109631"/>
            <a:ext cx="11963400" cy="522381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 smtClean="0"/>
              <a:t>Challenges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506" y="632011"/>
            <a:ext cx="6046694" cy="6089463"/>
          </a:xfrm>
          <a:ln w="31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 smtClean="0">
                <a:latin typeface="+mj-lt"/>
              </a:rPr>
              <a:t>Clarity of the financial stability and Macro-prudential Policy Mandate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 smtClean="0">
                <a:latin typeface="+mj-lt"/>
              </a:rPr>
              <a:t>Legal and regulatory regime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Institutional governance </a:t>
            </a:r>
            <a:r>
              <a:rPr lang="en-GB" sz="1800" dirty="0" smtClean="0">
                <a:latin typeface="+mj-lt"/>
              </a:rPr>
              <a:t>structures – CBK, National Treasury and other Regulators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 smtClean="0">
                <a:latin typeface="+mj-lt"/>
              </a:rPr>
              <a:t>Institutional coordination and policy framework</a:t>
            </a:r>
            <a:endParaRPr lang="en-GB" sz="1800" dirty="0">
              <a:latin typeface="+mj-lt"/>
            </a:endParaRPr>
          </a:p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>
                <a:latin typeface="+mj-lt"/>
              </a:rPr>
              <a:t>Enhance regulatory perimeter and reduce/ eliminate regulatory arbitrage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Existence of unregulated segments</a:t>
            </a:r>
            <a:endParaRPr lang="en-GB" sz="1800" dirty="0">
              <a:latin typeface="+mj-lt"/>
            </a:endParaRP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Interconnectedness (groups, conglomerates and cross-border issues)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Shadow banking/ parallel banking</a:t>
            </a:r>
          </a:p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>
                <a:latin typeface="+mj-lt"/>
              </a:rPr>
              <a:t>Enhance FIs Governance and Integrity regimes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Public confidence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2100" dirty="0">
                <a:latin typeface="+mj-lt"/>
              </a:rPr>
              <a:t>AML/CFT &amp; financial flows</a:t>
            </a:r>
          </a:p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>
                <a:latin typeface="+mj-lt"/>
              </a:rPr>
              <a:t>Compliance with international standards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IFRS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Banking, insurance, pensions, capital markets and Financial Markets Infrastructures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</a:rPr>
              <a:t>AML &amp; CFT etc.</a:t>
            </a:r>
            <a:endParaRPr lang="en-GB" sz="2000" dirty="0">
              <a:latin typeface="+mj-lt"/>
            </a:endParaRPr>
          </a:p>
          <a:p>
            <a:pPr marL="457200" lvl="1" indent="0">
              <a:buClr>
                <a:srgbClr val="C00000"/>
              </a:buClr>
              <a:buSzPct val="130000"/>
              <a:buNone/>
            </a:pPr>
            <a:endParaRPr lang="en-GB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06671" y="632010"/>
            <a:ext cx="5782235" cy="6089464"/>
          </a:xfrm>
          <a:ln w="31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>
                <a:latin typeface="+mj-lt"/>
              </a:rPr>
              <a:t>Data quality/ gaps and surveillance arrangements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Improve data coverage, scope, and integrity – reporting form, frequency, 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Credibility and adequacy of data and data capture systems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Data Capture Systems (database) and analytical framework</a:t>
            </a:r>
          </a:p>
          <a:p>
            <a:pPr marL="349250" indent="-349250">
              <a:buClr>
                <a:srgbClr val="C00000"/>
              </a:buClr>
              <a:buSzPct val="130000"/>
            </a:pPr>
            <a:r>
              <a:rPr lang="en-GB" sz="2400" dirty="0" smtClean="0">
                <a:latin typeface="+mj-lt"/>
              </a:rPr>
              <a:t>Capacity </a:t>
            </a:r>
            <a:r>
              <a:rPr lang="en-GB" sz="2400" dirty="0">
                <a:latin typeface="+mj-lt"/>
              </a:rPr>
              <a:t>constraints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dirty="0">
                <a:latin typeface="+mj-lt"/>
              </a:rPr>
              <a:t>Staffing with appropriate skills set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dirty="0">
                <a:latin typeface="+mj-lt"/>
              </a:rPr>
              <a:t>Capacity building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000" dirty="0" smtClean="0">
                <a:latin typeface="+mj-lt"/>
              </a:rPr>
              <a:t>Systems</a:t>
            </a:r>
          </a:p>
          <a:p>
            <a:pPr marL="349250" indent="-457200">
              <a:buClr>
                <a:srgbClr val="C00000"/>
              </a:buClr>
              <a:buSzPct val="130000"/>
            </a:pPr>
            <a:r>
              <a:rPr lang="en-US" sz="2600" dirty="0" smtClean="0">
                <a:latin typeface="+mj-lt"/>
              </a:rPr>
              <a:t>Effective coordination and collaboration at national, regional &amp; international level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100" dirty="0">
                <a:latin typeface="+mj-lt"/>
              </a:rPr>
              <a:t>Information sharing and reporting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100" dirty="0">
                <a:latin typeface="+mj-lt"/>
              </a:rPr>
              <a:t>Financial stability assessment and analysis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100" dirty="0">
                <a:latin typeface="+mj-lt"/>
              </a:rPr>
              <a:t>Safety nets, crisis management and resolutions</a:t>
            </a:r>
          </a:p>
          <a:p>
            <a:pPr lvl="1" indent="-3365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100" dirty="0">
                <a:latin typeface="+mj-lt"/>
              </a:rPr>
              <a:t>Communications strategy</a:t>
            </a:r>
            <a:endParaRPr lang="en-GB" sz="2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8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2409371"/>
            <a:ext cx="11684000" cy="203903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/>
              <a:t>Thank You</a:t>
            </a:r>
            <a:endParaRPr lang="en-GB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0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" y="132898"/>
            <a:ext cx="11934371" cy="65087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Layout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8" y="981635"/>
            <a:ext cx="11934371" cy="5477221"/>
          </a:xfrm>
        </p:spPr>
        <p:txBody>
          <a:bodyPr>
            <a:normAutofit fontScale="92500" lnSpcReduction="10000"/>
          </a:bodyPr>
          <a:lstStyle/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GB" dirty="0" smtClean="0">
                <a:latin typeface="+mj-lt"/>
              </a:rPr>
              <a:t>Structure of Kenya's Financial System</a:t>
            </a:r>
          </a:p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Size </a:t>
            </a:r>
            <a:r>
              <a:rPr lang="en-US" dirty="0">
                <a:latin typeface="+mj-lt"/>
              </a:rPr>
              <a:t>of Kenya's Financial </a:t>
            </a:r>
            <a:r>
              <a:rPr lang="en-US" dirty="0" smtClean="0">
                <a:latin typeface="+mj-lt"/>
              </a:rPr>
              <a:t>System</a:t>
            </a:r>
            <a:endParaRPr lang="en-GB" dirty="0" smtClean="0">
              <a:latin typeface="+mj-lt"/>
            </a:endParaRPr>
          </a:p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GB" dirty="0" smtClean="0">
                <a:latin typeface="+mj-lt"/>
              </a:rPr>
              <a:t>Financial Stability Function of the Central Bank of Kenya</a:t>
            </a:r>
          </a:p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GB" dirty="0" smtClean="0">
                <a:latin typeface="+mj-lt"/>
              </a:rPr>
              <a:t>Financial Stability Institutional Arrangement and Coordination</a:t>
            </a:r>
          </a:p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GB" dirty="0" smtClean="0">
                <a:latin typeface="+mj-lt"/>
              </a:rPr>
              <a:t>Macro and Micro -prudential Tools and Instruments</a:t>
            </a:r>
          </a:p>
          <a:p>
            <a:pPr marL="623888" indent="-623888">
              <a:lnSpc>
                <a:spcPct val="200000"/>
              </a:lnSpc>
              <a:buSzPct val="120000"/>
              <a:buFont typeface="+mj-lt"/>
              <a:buAutoNum type="arabicPeriod"/>
            </a:pPr>
            <a:r>
              <a:rPr lang="en-GB" dirty="0" smtClean="0">
                <a:latin typeface="+mj-lt"/>
              </a:rPr>
              <a:t>Challenges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96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379380074"/>
              </p:ext>
            </p:extLst>
          </p:nvPr>
        </p:nvGraphicFramePr>
        <p:xfrm>
          <a:off x="259306" y="-1463041"/>
          <a:ext cx="11719333" cy="805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338262" y="4340840"/>
            <a:ext cx="352425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46487" y="4163704"/>
            <a:ext cx="1026852" cy="35427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+mj-lt"/>
              </a:rPr>
              <a:t>KDIC</a:t>
            </a:r>
            <a:endParaRPr lang="en-US" sz="1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4474" y="272955"/>
            <a:ext cx="907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1. STRUCTURE OF KENYA’S FINANCIAL SYSTEM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8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22618"/>
            <a:ext cx="11934372" cy="6653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2800" b="1" dirty="0" smtClean="0"/>
              <a:t>Size of the Financial System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8347881"/>
              </p:ext>
            </p:extLst>
          </p:nvPr>
        </p:nvGraphicFramePr>
        <p:xfrm>
          <a:off x="614147" y="908057"/>
          <a:ext cx="10085698" cy="4535734"/>
        </p:xfrm>
        <a:graphic>
          <a:graphicData uri="http://schemas.openxmlformats.org/drawingml/2006/table">
            <a:tbl>
              <a:tblPr firstRow="1" firstCol="1" bandRow="1"/>
              <a:tblGrid>
                <a:gridCol w="2710361"/>
                <a:gridCol w="2939814"/>
                <a:gridCol w="2047165"/>
                <a:gridCol w="2388358"/>
              </a:tblGrid>
              <a:tr h="33870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Sector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End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December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Number of Institutions</a:t>
                      </a:r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Assets in KSh Mns*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Assets as a %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of GDP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  <a:ea typeface="Calibri"/>
                          <a:cs typeface="Times New Roman"/>
                        </a:rPr>
                        <a:t>Nominal GDP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5,357,672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n/a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Banks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and Mortgage Firms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commercial banks; </a:t>
                      </a:r>
                      <a:r>
                        <a:rPr lang="en-US" sz="18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mortgage finance company 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3,261,095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60.87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Microfinance Banks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Microfinance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Banks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56,900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Pension 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Funds plus NSSF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fund managers;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administrators; </a:t>
                      </a:r>
                      <a:r>
                        <a:rPr lang="en-US" sz="18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custodians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750,040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Insurance 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Companies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48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Insurance Companies; </a:t>
                      </a: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Reinsurance Companies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426,310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7.96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Saccos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181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Deposit Taking Saccos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301,537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TOTAL ASSETS	</a:t>
                      </a:r>
                      <a:endParaRPr lang="en-US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4,795,882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89.52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Equities Market Cap.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2,300,000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42.93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1128" y="5677469"/>
            <a:ext cx="704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Convert into USD assuming KSH 90 = 1 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5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22618"/>
            <a:ext cx="11934372" cy="6653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2800" b="1" dirty="0"/>
              <a:t>Financial Stability </a:t>
            </a:r>
            <a:r>
              <a:rPr lang="en-US" sz="2800" b="1" dirty="0" smtClean="0"/>
              <a:t>Function of </a:t>
            </a:r>
            <a:r>
              <a:rPr lang="en-US" sz="2800" b="1" dirty="0"/>
              <a:t>the Central Bank of </a:t>
            </a:r>
            <a:r>
              <a:rPr lang="en-US" sz="2800" b="1" dirty="0" smtClean="0"/>
              <a:t>Kenya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788007"/>
            <a:ext cx="11934372" cy="5946347"/>
          </a:xfrm>
        </p:spPr>
        <p:txBody>
          <a:bodyPr>
            <a:normAutofit/>
          </a:bodyPr>
          <a:lstStyle/>
          <a:p>
            <a:pPr marL="347663" indent="-347663">
              <a:buClr>
                <a:srgbClr val="C00000"/>
              </a:buClr>
              <a:buSzPct val="130000"/>
            </a:pPr>
            <a:r>
              <a:rPr lang="en-GB" dirty="0" smtClean="0">
                <a:latin typeface="+mj-lt"/>
              </a:rPr>
              <a:t>Central Bank of Kenya (CBK) Act provides for the financial stability mandate as follows:--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GB" sz="2200" i="1" dirty="0" smtClean="0">
                <a:latin typeface="+mj-lt"/>
              </a:rPr>
              <a:t>Fostering </a:t>
            </a:r>
            <a:r>
              <a:rPr lang="en-US" sz="2200" i="1" dirty="0" smtClean="0">
                <a:latin typeface="+mj-lt"/>
              </a:rPr>
              <a:t>the </a:t>
            </a:r>
            <a:r>
              <a:rPr lang="en-US" sz="2200" i="1" dirty="0">
                <a:latin typeface="+mj-lt"/>
              </a:rPr>
              <a:t>liquidity, solvency and proper functioning of a stable market-based </a:t>
            </a:r>
            <a:r>
              <a:rPr lang="en-US" sz="2200" i="1" dirty="0" smtClean="0">
                <a:latin typeface="+mj-lt"/>
              </a:rPr>
              <a:t>inclusive financial </a:t>
            </a:r>
            <a:r>
              <a:rPr lang="en-US" sz="2200" i="1" dirty="0">
                <a:latin typeface="+mj-lt"/>
              </a:rPr>
              <a:t>system </a:t>
            </a:r>
            <a:endParaRPr lang="en-US" sz="2200" i="1" dirty="0" smtClean="0">
              <a:latin typeface="+mj-lt"/>
            </a:endParaRPr>
          </a:p>
          <a:p>
            <a:pPr marL="457200" lvl="1" indent="-457200">
              <a:buClr>
                <a:srgbClr val="C00000"/>
              </a:buClr>
              <a:buSzPct val="130000"/>
            </a:pPr>
            <a:endParaRPr lang="en-US" sz="2600" dirty="0" smtClean="0">
              <a:latin typeface="+mj-lt"/>
            </a:endParaRPr>
          </a:p>
          <a:p>
            <a:pPr marL="457200" lvl="1" indent="-457200">
              <a:buClr>
                <a:srgbClr val="C00000"/>
              </a:buClr>
              <a:buSzPct val="130000"/>
            </a:pPr>
            <a:endParaRPr lang="en-US" sz="2600" dirty="0">
              <a:latin typeface="+mj-lt"/>
            </a:endParaRPr>
          </a:p>
          <a:p>
            <a:pPr marL="457200" lvl="1" indent="-457200">
              <a:buClr>
                <a:srgbClr val="C00000"/>
              </a:buClr>
              <a:buSzPct val="130000"/>
            </a:pPr>
            <a:r>
              <a:rPr lang="en-US" sz="2600" dirty="0" smtClean="0">
                <a:latin typeface="+mj-lt"/>
              </a:rPr>
              <a:t>The functional arrangement at CBK includes:</a:t>
            </a:r>
            <a:endParaRPr lang="en-US" sz="2600" dirty="0">
              <a:latin typeface="+mj-lt"/>
            </a:endParaRPr>
          </a:p>
          <a:p>
            <a:pPr marL="806450" lvl="3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</a:rPr>
              <a:t>Micro-prudential </a:t>
            </a:r>
            <a:r>
              <a:rPr lang="en-US" sz="2000" dirty="0">
                <a:solidFill>
                  <a:prstClr val="black"/>
                </a:solidFill>
                <a:latin typeface="Times New Roman"/>
              </a:rPr>
              <a:t>surveillance of the banking sector and other intermediaries under CBK oversight</a:t>
            </a:r>
          </a:p>
          <a:p>
            <a:pPr marL="806450" lvl="3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</a:rPr>
              <a:t>Oversight </a:t>
            </a:r>
            <a:r>
              <a:rPr lang="en-US" sz="2000" dirty="0">
                <a:solidFill>
                  <a:prstClr val="black"/>
                </a:solidFill>
                <a:latin typeface="Times New Roman"/>
              </a:rPr>
              <a:t>of the payments, settlement and clearing system</a:t>
            </a:r>
          </a:p>
          <a:p>
            <a:pPr marL="806450" lvl="3" indent="-4572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</a:rPr>
              <a:t>Coordination of </a:t>
            </a:r>
            <a:r>
              <a:rPr lang="en-US" sz="2000" dirty="0">
                <a:solidFill>
                  <a:prstClr val="black"/>
                </a:solidFill>
                <a:latin typeface="Times New Roman"/>
              </a:rPr>
              <a:t>financial stability function including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</a:rPr>
              <a:t>macro-prudential </a:t>
            </a:r>
            <a:r>
              <a:rPr lang="en-US" sz="2000" dirty="0">
                <a:solidFill>
                  <a:prstClr val="black"/>
                </a:solidFill>
                <a:latin typeface="Times New Roman"/>
              </a:rPr>
              <a:t>surveillance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400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54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03868"/>
            <a:ext cx="11934372" cy="753381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2800" b="1" dirty="0" smtClean="0"/>
              <a:t>Institutional </a:t>
            </a:r>
            <a:r>
              <a:rPr lang="en-US" sz="2800" b="1" dirty="0"/>
              <a:t>Arrangement and </a:t>
            </a:r>
            <a:r>
              <a:rPr lang="en-US" sz="2800" b="1" dirty="0" smtClean="0"/>
              <a:t>Coordination of Financial Stability Function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857250"/>
            <a:ext cx="11934372" cy="5864226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C00000"/>
              </a:buClr>
              <a:buSzPct val="130000"/>
              <a:buNone/>
            </a:pPr>
            <a:r>
              <a:rPr lang="en-US" sz="2400" b="1" i="1" dirty="0" smtClean="0">
                <a:latin typeface="+mj-lt"/>
              </a:rPr>
              <a:t>At the National Level:</a:t>
            </a:r>
          </a:p>
          <a:p>
            <a:pPr marL="347663" indent="-347663">
              <a:buClr>
                <a:srgbClr val="C00000"/>
              </a:buClr>
              <a:buSzPct val="130000"/>
            </a:pPr>
            <a:r>
              <a:rPr lang="en-US" sz="3100" dirty="0" smtClean="0">
                <a:latin typeface="+mj-lt"/>
              </a:rPr>
              <a:t>Bank Supervision Department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GB" sz="2300" dirty="0">
                <a:solidFill>
                  <a:prstClr val="black"/>
                </a:solidFill>
                <a:latin typeface="+mj-lt"/>
              </a:rPr>
              <a:t>Policy </a:t>
            </a: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development </a:t>
            </a:r>
            <a:r>
              <a:rPr lang="en-US" sz="2300" dirty="0">
                <a:solidFill>
                  <a:prstClr val="black"/>
                </a:solidFill>
                <a:latin typeface="+mj-lt"/>
              </a:rPr>
              <a:t>and </a:t>
            </a: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review </a:t>
            </a:r>
            <a:r>
              <a:rPr lang="en-US" sz="2300" dirty="0">
                <a:solidFill>
                  <a:prstClr val="black"/>
                </a:solidFill>
                <a:latin typeface="+mj-lt"/>
              </a:rPr>
              <a:t>of legal &amp; regulatory </a:t>
            </a: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frameworks</a:t>
            </a:r>
            <a:endParaRPr lang="en-US" sz="2300" dirty="0">
              <a:solidFill>
                <a:prstClr val="black"/>
              </a:solidFill>
              <a:latin typeface="+mj-lt"/>
            </a:endParaRP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Licensing </a:t>
            </a:r>
            <a:r>
              <a:rPr lang="en-US" sz="2300" dirty="0">
                <a:solidFill>
                  <a:prstClr val="black"/>
                </a:solidFill>
                <a:latin typeface="+mj-lt"/>
              </a:rPr>
              <a:t>of new institutions – </a:t>
            </a: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banks and representative </a:t>
            </a:r>
            <a:r>
              <a:rPr lang="en-US" sz="2300" dirty="0">
                <a:solidFill>
                  <a:prstClr val="black"/>
                </a:solidFill>
                <a:latin typeface="+mj-lt"/>
              </a:rPr>
              <a:t>offices</a:t>
            </a: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, microfinance banks, CRBs, forex bureaus and money remittances</a:t>
            </a:r>
            <a:r>
              <a:rPr lang="en-GB" sz="2300" dirty="0">
                <a:latin typeface="+mj-lt"/>
              </a:rPr>
              <a:t> </a:t>
            </a:r>
            <a:r>
              <a:rPr lang="en-GB" sz="2300" dirty="0" smtClean="0">
                <a:latin typeface="+mj-lt"/>
              </a:rPr>
              <a:t>and appraise new products and instruments</a:t>
            </a:r>
            <a:endParaRPr lang="en-US" sz="2300" dirty="0" smtClean="0">
              <a:solidFill>
                <a:prstClr val="black"/>
              </a:solidFill>
              <a:latin typeface="+mj-lt"/>
            </a:endParaRP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US" sz="2300" dirty="0" smtClean="0">
                <a:solidFill>
                  <a:prstClr val="black"/>
                </a:solidFill>
                <a:latin typeface="+mj-lt"/>
              </a:rPr>
              <a:t>Prudential supervision (on- &amp; off- site surveillance) of license intermediaries</a:t>
            </a:r>
            <a:endParaRPr lang="en-US" sz="2300" dirty="0">
              <a:solidFill>
                <a:prstClr val="black"/>
              </a:solidFill>
              <a:latin typeface="+mj-lt"/>
            </a:endParaRP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GB" sz="2300" dirty="0" smtClean="0">
                <a:solidFill>
                  <a:prstClr val="black"/>
                </a:solidFill>
                <a:latin typeface="+mj-lt"/>
              </a:rPr>
              <a:t>Secretariat </a:t>
            </a:r>
            <a:r>
              <a:rPr lang="en-GB" sz="2300" dirty="0">
                <a:solidFill>
                  <a:prstClr val="black"/>
                </a:solidFill>
                <a:latin typeface="+mj-lt"/>
              </a:rPr>
              <a:t>to the </a:t>
            </a:r>
            <a:r>
              <a:rPr lang="en-GB" sz="2300" dirty="0">
                <a:latin typeface="+mj-lt"/>
              </a:rPr>
              <a:t>National Taskforce (NTF) on Anti-Money Laundering and Combating the Financing of </a:t>
            </a:r>
            <a:r>
              <a:rPr lang="en-GB" sz="2300" dirty="0">
                <a:solidFill>
                  <a:prstClr val="black"/>
                </a:solidFill>
                <a:latin typeface="+mj-lt"/>
              </a:rPr>
              <a:t>Terrorism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GB" sz="2300" dirty="0" smtClean="0">
                <a:solidFill>
                  <a:prstClr val="black"/>
                </a:solidFill>
                <a:latin typeface="+mj-lt"/>
              </a:rPr>
              <a:t>National, regional and international coordination </a:t>
            </a:r>
            <a:r>
              <a:rPr lang="en-GB" sz="2300" dirty="0">
                <a:solidFill>
                  <a:prstClr val="black"/>
                </a:solidFill>
                <a:latin typeface="+mj-lt"/>
              </a:rPr>
              <a:t>and liaison </a:t>
            </a:r>
            <a:r>
              <a:rPr lang="en-GB" sz="2300" dirty="0" smtClean="0">
                <a:solidFill>
                  <a:prstClr val="black"/>
                </a:solidFill>
                <a:latin typeface="+mj-lt"/>
              </a:rPr>
              <a:t>role on micro-prudential matters</a:t>
            </a:r>
            <a:endParaRPr lang="en-US" sz="2300" dirty="0">
              <a:solidFill>
                <a:prstClr val="black"/>
              </a:solidFill>
              <a:latin typeface="+mj-lt"/>
            </a:endParaRPr>
          </a:p>
          <a:p>
            <a:pPr marL="347663" indent="-347663">
              <a:buClr>
                <a:srgbClr val="C00000"/>
              </a:buClr>
              <a:buSzPct val="130000"/>
            </a:pPr>
            <a:r>
              <a:rPr lang="en-US" sz="3100" dirty="0" smtClean="0">
                <a:latin typeface="+mj-lt"/>
              </a:rPr>
              <a:t>Central Bank of Kenya</a:t>
            </a:r>
            <a:r>
              <a:rPr lang="en-US" sz="3100" dirty="0">
                <a:latin typeface="+mj-lt"/>
              </a:rPr>
              <a:t> </a:t>
            </a:r>
            <a:r>
              <a:rPr lang="en-GB" sz="3100" dirty="0" smtClean="0">
                <a:latin typeface="+mj-lt"/>
              </a:rPr>
              <a:t>Financial </a:t>
            </a:r>
            <a:r>
              <a:rPr lang="en-GB" sz="3100" dirty="0">
                <a:latin typeface="+mj-lt"/>
              </a:rPr>
              <a:t>Stability Unit (FSU</a:t>
            </a:r>
            <a:r>
              <a:rPr lang="en-GB" sz="3100" dirty="0" smtClean="0">
                <a:latin typeface="+mj-lt"/>
              </a:rPr>
              <a:t>) with responsibility to</a:t>
            </a:r>
            <a:r>
              <a:rPr lang="en-GB" sz="3100" dirty="0">
                <a:solidFill>
                  <a:prstClr val="black"/>
                </a:solidFill>
                <a:latin typeface="Times New Roman"/>
              </a:rPr>
              <a:t>: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</a:rPr>
              <a:t>Adopt and </a:t>
            </a:r>
            <a:r>
              <a:rPr lang="en-GB" sz="2300" dirty="0">
                <a:solidFill>
                  <a:prstClr val="black"/>
                </a:solidFill>
                <a:latin typeface="Times New Roman"/>
              </a:rPr>
              <a:t>implement macro-prudential policy framework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2300" dirty="0">
                <a:solidFill>
                  <a:prstClr val="black"/>
                </a:solidFill>
                <a:latin typeface="Times New Roman"/>
              </a:rPr>
              <a:t>Regularly conduct financial stability surveillance, assessment and analysis including developing tools and risk mitigation measures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</a:rPr>
              <a:t>Carry </a:t>
            </a:r>
            <a:r>
              <a:rPr lang="en-GB" sz="2300" dirty="0">
                <a:solidFill>
                  <a:prstClr val="black"/>
                </a:solidFill>
                <a:latin typeface="Times New Roman"/>
              </a:rPr>
              <a:t>out financial inclusion surveys and analysis using both demand and supply side and financial market conduct practices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</a:rPr>
              <a:t>Coordinate </a:t>
            </a:r>
            <a:r>
              <a:rPr lang="en-GB" sz="2300" dirty="0">
                <a:solidFill>
                  <a:prstClr val="black"/>
                </a:solidFill>
                <a:latin typeface="Times New Roman"/>
              </a:rPr>
              <a:t>national, regional and international initiatives 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</a:rPr>
              <a:t>on </a:t>
            </a:r>
            <a:r>
              <a:rPr lang="en-GB" sz="2300" dirty="0">
                <a:solidFill>
                  <a:prstClr val="black"/>
                </a:solidFill>
                <a:latin typeface="Times New Roman"/>
              </a:rPr>
              <a:t>financial stability and financial inclusion issues</a:t>
            </a:r>
          </a:p>
          <a:p>
            <a:pPr marL="342900" lvl="2" indent="-3429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endParaRPr lang="en-US" sz="1400" dirty="0" smtClean="0">
              <a:latin typeface="+mj-lt"/>
            </a:endParaRPr>
          </a:p>
          <a:p>
            <a:pPr marL="342900" lvl="2" indent="-3429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en-US" sz="2300" dirty="0" smtClean="0">
                <a:latin typeface="+mj-lt"/>
              </a:rPr>
              <a:t>Kenya Deposit Insurance Corporation (KDIC) </a:t>
            </a:r>
            <a:r>
              <a:rPr lang="en-US" sz="2300" dirty="0">
                <a:latin typeface="+mj-lt"/>
              </a:rPr>
              <a:t>and </a:t>
            </a:r>
            <a:r>
              <a:rPr lang="en-US" sz="2300" dirty="0" smtClean="0">
                <a:latin typeface="+mj-lt"/>
              </a:rPr>
              <a:t>CBK </a:t>
            </a:r>
            <a:r>
              <a:rPr lang="en-US" sz="2300" dirty="0">
                <a:latin typeface="+mj-lt"/>
              </a:rPr>
              <a:t>– </a:t>
            </a:r>
            <a:r>
              <a:rPr lang="en-US" sz="2300" dirty="0" smtClean="0">
                <a:latin typeface="+mj-lt"/>
              </a:rPr>
              <a:t>on banking safety nets, and crisis management and resolution</a:t>
            </a:r>
            <a:endParaRPr lang="en-US" sz="2300" dirty="0">
              <a:latin typeface="+mj-lt"/>
            </a:endParaRPr>
          </a:p>
          <a:p>
            <a:pPr>
              <a:buClr>
                <a:srgbClr val="C00000"/>
              </a:buClr>
              <a:buSzPct val="130000"/>
            </a:pPr>
            <a:endParaRPr lang="en-US" sz="1000" dirty="0" smtClean="0">
              <a:latin typeface="+mj-lt"/>
            </a:endParaRPr>
          </a:p>
          <a:p>
            <a:pPr>
              <a:buClr>
                <a:srgbClr val="C00000"/>
              </a:buClr>
              <a:buSzPct val="130000"/>
            </a:pPr>
            <a:r>
              <a:rPr lang="en-US" sz="2600" dirty="0" smtClean="0">
                <a:latin typeface="+mj-lt"/>
              </a:rPr>
              <a:t>Financial </a:t>
            </a:r>
            <a:r>
              <a:rPr lang="en-US" sz="2600" dirty="0">
                <a:latin typeface="+mj-lt"/>
              </a:rPr>
              <a:t>Sector Regulators Forum (FSRF) </a:t>
            </a:r>
            <a:r>
              <a:rPr lang="en-US" sz="2600" dirty="0" smtClean="0">
                <a:latin typeface="+mj-lt"/>
              </a:rPr>
              <a:t>to </a:t>
            </a:r>
            <a:r>
              <a:rPr lang="en-US" sz="2600" dirty="0">
                <a:latin typeface="+mj-lt"/>
              </a:rPr>
              <a:t>facilitate information sharing and collaboration in </a:t>
            </a:r>
            <a:r>
              <a:rPr lang="en-US" sz="2600" dirty="0" smtClean="0">
                <a:latin typeface="+mj-lt"/>
              </a:rPr>
              <a:t>areas of </a:t>
            </a:r>
            <a:r>
              <a:rPr lang="en-US" sz="2600" dirty="0">
                <a:latin typeface="+mj-lt"/>
              </a:rPr>
              <a:t>mutual interest </a:t>
            </a:r>
          </a:p>
          <a:p>
            <a:pPr marL="739775" lvl="1" indent="-390525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300" dirty="0">
                <a:latin typeface="+mj-lt"/>
              </a:rPr>
              <a:t>Members </a:t>
            </a:r>
            <a:r>
              <a:rPr lang="en-US" sz="2300" dirty="0" smtClean="0">
                <a:latin typeface="+mj-lt"/>
              </a:rPr>
              <a:t> - CBK</a:t>
            </a:r>
            <a:r>
              <a:rPr lang="en-US" sz="2300" dirty="0">
                <a:latin typeface="+mj-lt"/>
              </a:rPr>
              <a:t>, CMA, IRA, RBA and SASRA with the National Treasury, Ministry of Industrialization and Enterprise Development</a:t>
            </a:r>
            <a:r>
              <a:rPr lang="en-US" sz="2300" dirty="0" smtClean="0">
                <a:latin typeface="+mj-lt"/>
              </a:rPr>
              <a:t>, and KDIC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smtClean="0">
                <a:latin typeface="+mj-lt"/>
              </a:rPr>
              <a:t>as </a:t>
            </a:r>
            <a:r>
              <a:rPr lang="en-US" sz="2300" dirty="0">
                <a:latin typeface="+mj-lt"/>
              </a:rPr>
              <a:t>observer </a:t>
            </a:r>
            <a:r>
              <a:rPr lang="en-US" sz="2300" dirty="0" smtClean="0">
                <a:latin typeface="+mj-lt"/>
              </a:rPr>
              <a:t>status</a:t>
            </a:r>
            <a:endParaRPr lang="en-US" sz="23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0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129"/>
            <a:ext cx="12075886" cy="5232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… Institutional </a:t>
            </a:r>
            <a:r>
              <a:rPr lang="en-US" sz="2800" b="1" dirty="0"/>
              <a:t>Arrangement and </a:t>
            </a:r>
            <a:r>
              <a:rPr lang="en-US" sz="2800" b="1" dirty="0" smtClean="0"/>
              <a:t>Coordination of financial stability function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617349"/>
            <a:ext cx="11934372" cy="6126351"/>
          </a:xfrm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SzPct val="130000"/>
              <a:buNone/>
            </a:pPr>
            <a:r>
              <a:rPr lang="en-GB" b="1" i="1" dirty="0" smtClean="0">
                <a:latin typeface="+mj-lt"/>
              </a:rPr>
              <a:t>At the Regional Level:</a:t>
            </a:r>
          </a:p>
          <a:p>
            <a:pPr marL="347663" indent="-347663">
              <a:buClr>
                <a:srgbClr val="C00000"/>
              </a:buClr>
              <a:buSzPct val="130000"/>
            </a:pPr>
            <a:r>
              <a:rPr lang="en-GB" sz="2400" dirty="0" smtClean="0">
                <a:latin typeface="+mj-lt"/>
              </a:rPr>
              <a:t>East African Community (EAC</a:t>
            </a:r>
            <a:r>
              <a:rPr lang="en-GB" sz="2400" dirty="0">
                <a:latin typeface="+mj-lt"/>
              </a:rPr>
              <a:t>) Monetary Affairs Committee </a:t>
            </a:r>
            <a:r>
              <a:rPr lang="en-GB" sz="2400" dirty="0" smtClean="0">
                <a:latin typeface="+mj-lt"/>
              </a:rPr>
              <a:t>(MAC)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 smtClean="0">
                <a:latin typeface="+mj-lt"/>
              </a:rPr>
              <a:t>EAC Central Banks signed MOU in 2008 for information sharing and supervisory cooperation on regional banking groups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dirty="0" smtClean="0">
                <a:latin typeface="+mj-lt"/>
              </a:rPr>
              <a:t>East African Monetary Union (EAMU) Protocol </a:t>
            </a:r>
            <a:r>
              <a:rPr lang="en-GB" sz="1800" dirty="0" smtClean="0">
                <a:latin typeface="+mj-lt"/>
              </a:rPr>
              <a:t>signed by Partner States in November 2013– among other things provides for </a:t>
            </a:r>
            <a:r>
              <a:rPr lang="en-GB" sz="1800" dirty="0">
                <a:latin typeface="+mj-lt"/>
              </a:rPr>
              <a:t>p</a:t>
            </a:r>
            <a:r>
              <a:rPr lang="en-GB" sz="1800" dirty="0" smtClean="0">
                <a:latin typeface="+mj-lt"/>
              </a:rPr>
              <a:t>romotion of a </a:t>
            </a:r>
            <a:r>
              <a:rPr lang="en-GB" sz="1800" dirty="0">
                <a:latin typeface="+mj-lt"/>
              </a:rPr>
              <a:t>comprehensive, accurate and systematic assessment of financial </a:t>
            </a:r>
            <a:r>
              <a:rPr lang="en-GB" sz="1800" dirty="0" smtClean="0">
                <a:latin typeface="+mj-lt"/>
              </a:rPr>
              <a:t>stability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EAC </a:t>
            </a:r>
            <a:r>
              <a:rPr lang="en-GB" sz="1800" dirty="0" smtClean="0">
                <a:latin typeface="+mj-lt"/>
              </a:rPr>
              <a:t>Monetary Affairs Committee (MAC) has a Banking </a:t>
            </a:r>
            <a:r>
              <a:rPr lang="en-GB" sz="1800" dirty="0">
                <a:latin typeface="+mj-lt"/>
              </a:rPr>
              <a:t>Supervision and Financial Stability Sub-Committee that deals with banking supervision and financial stability issues. </a:t>
            </a:r>
            <a:r>
              <a:rPr lang="en-GB" sz="1800" dirty="0" smtClean="0">
                <a:latin typeface="+mj-lt"/>
              </a:rPr>
              <a:t>It is supported by three </a:t>
            </a:r>
            <a:r>
              <a:rPr lang="en-GB" sz="1800" dirty="0">
                <a:latin typeface="+mj-lt"/>
              </a:rPr>
              <a:t>Working Groups – Macro-prudential Statistics (MPS); Macro-prudential Analysis and Stress Testing (MAST) and Crisis Management (CM</a:t>
            </a:r>
            <a:r>
              <a:rPr lang="en-GB" sz="1800" dirty="0" smtClean="0">
                <a:latin typeface="+mj-lt"/>
              </a:rPr>
              <a:t>) to fast-track financial stability issues</a:t>
            </a:r>
            <a:endParaRPr lang="en-GB" sz="1800" dirty="0">
              <a:latin typeface="+mj-lt"/>
            </a:endParaRPr>
          </a:p>
          <a:p>
            <a:pPr marL="168275" indent="-342900">
              <a:buClr>
                <a:srgbClr val="C00000"/>
              </a:buClr>
              <a:buSzPct val="130000"/>
            </a:pPr>
            <a:r>
              <a:rPr lang="en-GB" sz="2400" dirty="0" smtClean="0">
                <a:latin typeface="Times New Roman"/>
              </a:rPr>
              <a:t>The Common </a:t>
            </a:r>
            <a:r>
              <a:rPr lang="en-GB" sz="2400" dirty="0">
                <a:latin typeface="Times New Roman"/>
              </a:rPr>
              <a:t>Market for Eastern and Southern Africa (COMESA)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GB" sz="1800" dirty="0">
                <a:latin typeface="+mj-lt"/>
              </a:rPr>
              <a:t>The Financial Sector Development and Stability Sub-committee of </a:t>
            </a:r>
            <a:r>
              <a:rPr lang="en-GB" sz="1800" dirty="0" smtClean="0">
                <a:latin typeface="+mj-lt"/>
              </a:rPr>
              <a:t>the COMESA </a:t>
            </a:r>
            <a:r>
              <a:rPr lang="en-GB" sz="1800" dirty="0">
                <a:latin typeface="+mj-lt"/>
              </a:rPr>
              <a:t>Monetary Institute to champion </a:t>
            </a:r>
            <a:r>
              <a:rPr lang="en-GB" sz="1800" dirty="0" smtClean="0">
                <a:latin typeface="+mj-lt"/>
              </a:rPr>
              <a:t>adoption and </a:t>
            </a:r>
            <a:r>
              <a:rPr lang="en-GB" sz="1800" dirty="0">
                <a:latin typeface="+mj-lt"/>
              </a:rPr>
              <a:t>implementation of financial stability surveillance, assessment and analytical frameworks including risks identification, assessment and mitigation measures</a:t>
            </a:r>
          </a:p>
          <a:p>
            <a:pPr marL="403225" lvl="0" indent="-403225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130000"/>
            </a:pPr>
            <a:r>
              <a:rPr lang="en-US" sz="2400" dirty="0" smtClean="0">
                <a:latin typeface="Times New Roman"/>
              </a:rPr>
              <a:t>Association of African Central Bank’s </a:t>
            </a:r>
            <a:r>
              <a:rPr lang="en-US" sz="2400" dirty="0">
                <a:latin typeface="Times New Roman"/>
              </a:rPr>
              <a:t>(AACB</a:t>
            </a:r>
            <a:r>
              <a:rPr lang="en-US" sz="2400" dirty="0" smtClean="0">
                <a:latin typeface="Times New Roman"/>
              </a:rPr>
              <a:t>) Community </a:t>
            </a:r>
            <a:r>
              <a:rPr lang="en-US" sz="2400" dirty="0">
                <a:latin typeface="Times New Roman"/>
              </a:rPr>
              <a:t>of African Banking Supervisors (CABS) with </a:t>
            </a:r>
            <a:r>
              <a:rPr lang="en-US" sz="2400" dirty="0" smtClean="0">
                <a:latin typeface="Times New Roman"/>
              </a:rPr>
              <a:t>the following </a:t>
            </a:r>
            <a:r>
              <a:rPr lang="en-US" sz="2400" dirty="0">
                <a:latin typeface="Times New Roman"/>
              </a:rPr>
              <a:t>working groups;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Cross border supervision</a:t>
            </a: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Crisis Management and Banking </a:t>
            </a:r>
            <a:r>
              <a:rPr lang="en-US" sz="1800" dirty="0" smtClean="0">
                <a:latin typeface="+mj-lt"/>
              </a:rPr>
              <a:t>Crisis Resolution</a:t>
            </a:r>
            <a:endParaRPr lang="en-US" sz="1800" dirty="0">
              <a:latin typeface="+mj-lt"/>
            </a:endParaRPr>
          </a:p>
          <a:p>
            <a:pPr marL="739775" lvl="2" indent="-390525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New Basel Core Principles</a:t>
            </a:r>
          </a:p>
          <a:p>
            <a:pPr marL="282575" lvl="1" indent="0">
              <a:buClr>
                <a:srgbClr val="C00000"/>
              </a:buClr>
              <a:buSzPct val="130000"/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2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03868"/>
            <a:ext cx="11934372" cy="54159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2800" b="1" dirty="0" smtClean="0"/>
              <a:t>Macro and Micro -Prudential Tools and Instruments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645459"/>
            <a:ext cx="11934372" cy="6076016"/>
          </a:xfrm>
        </p:spPr>
        <p:txBody>
          <a:bodyPr>
            <a:normAutofit fontScale="92500" lnSpcReduction="20000"/>
          </a:bodyPr>
          <a:lstStyle/>
          <a:p>
            <a:pPr marL="347663" lvl="0" indent="-347663">
              <a:buClr>
                <a:srgbClr val="C00000"/>
              </a:buClr>
              <a:buSzPct val="130000"/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Kenya’s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banking system is becoming highly integrated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in the domestic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and global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economies:</a:t>
            </a:r>
            <a:endParaRPr lang="en-US" sz="2600" dirty="0">
              <a:solidFill>
                <a:prstClr val="black"/>
              </a:solidFill>
              <a:latin typeface="Times New Roman"/>
            </a:endParaRPr>
          </a:p>
          <a:p>
            <a:pPr lvl="1" indent="-336550">
              <a:spcBef>
                <a:spcPts val="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1800" dirty="0" smtClean="0">
              <a:solidFill>
                <a:prstClr val="black"/>
              </a:solidFill>
              <a:latin typeface="Times New Roman"/>
            </a:endParaRPr>
          </a:p>
          <a:p>
            <a:pPr lvl="1" indent="-336550">
              <a:spcBef>
                <a:spcPts val="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1800" dirty="0" smtClean="0">
                <a:solidFill>
                  <a:prstClr val="black"/>
                </a:solidFill>
                <a:latin typeface="Times New Roman"/>
              </a:rPr>
              <a:t>Banks </a:t>
            </a:r>
            <a:r>
              <a:rPr lang="en-US" sz="1800" dirty="0">
                <a:solidFill>
                  <a:prstClr val="black"/>
                </a:solidFill>
                <a:latin typeface="Times New Roman"/>
              </a:rPr>
              <a:t>linked to telecoms, etc. (groups and conglomerates)</a:t>
            </a:r>
          </a:p>
          <a:p>
            <a:pPr lvl="1" indent="-336550">
              <a:spcBef>
                <a:spcPts val="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Product innovations and delivery channels e.g. banks partnering with Insurance, Investment banks, agents (third parties to offer basic banking services)</a:t>
            </a:r>
          </a:p>
          <a:p>
            <a:pPr lvl="1" indent="-336550">
              <a:spcBef>
                <a:spcPts val="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Currently there are 11 banks with cross-border operations</a:t>
            </a:r>
          </a:p>
          <a:p>
            <a:pPr lvl="1" indent="-336550">
              <a:spcBef>
                <a:spcPts val="0"/>
              </a:spcBef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Level of financial access in Kenya has improved with 75.3% of adult population accessing financial services from formal channels up from 26.7% in 2006.</a:t>
            </a:r>
          </a:p>
          <a:p>
            <a:pPr marL="177800" indent="-285750">
              <a:buClr>
                <a:srgbClr val="C00000"/>
              </a:buClr>
              <a:buSzPct val="130000"/>
            </a:pPr>
            <a:r>
              <a:rPr lang="en-US" sz="2600" dirty="0" smtClean="0">
                <a:latin typeface="+mj-lt"/>
              </a:rPr>
              <a:t>This calls for development and enhancement of appropriate prudential tools and instruments</a:t>
            </a:r>
          </a:p>
          <a:p>
            <a:pPr marL="635000" lvl="1" indent="-285750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1900" dirty="0" smtClean="0">
                <a:latin typeface="+mj-lt"/>
              </a:rPr>
              <a:t>CBK is </a:t>
            </a:r>
            <a:r>
              <a:rPr lang="en-US" sz="1900" dirty="0">
                <a:latin typeface="+mj-lt"/>
              </a:rPr>
              <a:t>developing a Macro-prudential Policy </a:t>
            </a:r>
            <a:r>
              <a:rPr lang="en-US" sz="1900" dirty="0" smtClean="0">
                <a:latin typeface="+mj-lt"/>
              </a:rPr>
              <a:t>Framework and fine-tuning the microprudential surveillance tools</a:t>
            </a:r>
            <a:endParaRPr lang="en-US" sz="1900" dirty="0">
              <a:latin typeface="+mj-lt"/>
            </a:endParaRPr>
          </a:p>
          <a:p>
            <a:pPr marL="347663" lvl="0" indent="-347663">
              <a:buClr>
                <a:srgbClr val="C00000"/>
              </a:buClr>
              <a:buSzPct val="130000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</a:rPr>
              <a:t>Focus of Macro-prudential </a:t>
            </a:r>
            <a:r>
              <a:rPr lang="en-US" sz="2400" dirty="0">
                <a:solidFill>
                  <a:prstClr val="black"/>
                </a:solidFill>
                <a:latin typeface="Times New Roman"/>
              </a:rPr>
              <a:t>tools and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</a:rPr>
              <a:t>Instruments:</a:t>
            </a:r>
            <a:endParaRPr lang="en-US" sz="2400" dirty="0">
              <a:solidFill>
                <a:prstClr val="black"/>
              </a:solidFill>
              <a:latin typeface="Times New Roman"/>
            </a:endParaRPr>
          </a:p>
          <a:p>
            <a:pPr marL="806450" lvl="2" indent="-457200" algn="just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prstClr val="black"/>
                </a:solidFill>
                <a:latin typeface="Times New Roman"/>
              </a:rPr>
              <a:t>Assessing systemic risks (time and cross sectional dimension) and enhancing resilience</a:t>
            </a:r>
          </a:p>
          <a:p>
            <a:pPr marL="806450" lvl="2" indent="-457200" algn="just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/>
              </a:rPr>
              <a:t>Facilitate financial </a:t>
            </a:r>
            <a:r>
              <a:rPr lang="en-US" dirty="0">
                <a:solidFill>
                  <a:prstClr val="black"/>
                </a:solidFill>
                <a:latin typeface="Times New Roman"/>
              </a:rPr>
              <a:t>stability </a:t>
            </a:r>
            <a:r>
              <a:rPr lang="en-US" dirty="0" smtClean="0">
                <a:solidFill>
                  <a:prstClr val="black"/>
                </a:solidFill>
                <a:latin typeface="Times New Roman"/>
              </a:rPr>
              <a:t>surveillance and assessment. This requires;</a:t>
            </a:r>
            <a:endParaRPr lang="en-US" dirty="0">
              <a:solidFill>
                <a:prstClr val="black"/>
              </a:solidFill>
              <a:latin typeface="Times New Roman"/>
            </a:endParaRPr>
          </a:p>
          <a:p>
            <a:pPr marL="1143000" lvl="3" indent="-336550" algn="just">
              <a:spcBef>
                <a:spcPts val="0"/>
              </a:spcBef>
              <a:buClr>
                <a:srgbClr val="C00000"/>
              </a:buClr>
              <a:buSzPct val="13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Times New Roman"/>
              </a:rPr>
              <a:t>Surveillance </a:t>
            </a:r>
            <a:r>
              <a:rPr lang="en-US" dirty="0">
                <a:solidFill>
                  <a:prstClr val="black"/>
                </a:solidFill>
                <a:latin typeface="Times New Roman"/>
              </a:rPr>
              <a:t>database and indicators {Financial Soundness Indicators (FSIs) and Early Warning Indicators (EWIs)}</a:t>
            </a:r>
          </a:p>
          <a:p>
            <a:pPr marL="1143000" lvl="3" indent="-336550" algn="just">
              <a:spcBef>
                <a:spcPts val="0"/>
              </a:spcBef>
              <a:buClr>
                <a:srgbClr val="C00000"/>
              </a:buClr>
              <a:buSzPct val="13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Times New Roman"/>
              </a:rPr>
              <a:t>Assessment </a:t>
            </a:r>
            <a:r>
              <a:rPr lang="en-US" dirty="0">
                <a:solidFill>
                  <a:prstClr val="black"/>
                </a:solidFill>
                <a:latin typeface="Times New Roman"/>
              </a:rPr>
              <a:t>and analytical tools e.g. Stress Testing frameworks, Risk Heat Map, Network Analysis, etc.</a:t>
            </a:r>
          </a:p>
          <a:p>
            <a:pPr marL="806450" lvl="3" indent="0" algn="just">
              <a:buClr>
                <a:srgbClr val="C00000"/>
              </a:buClr>
              <a:buSzPct val="130000"/>
              <a:buNone/>
            </a:pPr>
            <a:endParaRPr lang="en-US" dirty="0">
              <a:solidFill>
                <a:prstClr val="black"/>
              </a:solidFill>
              <a:latin typeface="Times New Roman"/>
            </a:endParaRPr>
          </a:p>
          <a:p>
            <a:pPr marL="457200" lvl="1" indent="-457200" algn="just">
              <a:buClr>
                <a:srgbClr val="C00000"/>
              </a:buClr>
              <a:buSzPct val="130000"/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Current initiatives include;– </a:t>
            </a:r>
            <a:endParaRPr lang="en-US" sz="2600" dirty="0">
              <a:solidFill>
                <a:prstClr val="black"/>
              </a:solidFill>
              <a:latin typeface="Times New Roman"/>
            </a:endParaRP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  <a:latin typeface="Times New Roman"/>
              </a:rPr>
              <a:t>Capital Conservation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imes New Roman"/>
              </a:rPr>
              <a:t>buffers, </a:t>
            </a: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  <a:latin typeface="Times New Roman"/>
              </a:rPr>
              <a:t>Leverage, Loan-to-Value (LTV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),</a:t>
            </a: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Liquidity </a:t>
            </a:r>
            <a:r>
              <a:rPr lang="en-US" sz="1600" dirty="0">
                <a:solidFill>
                  <a:prstClr val="black"/>
                </a:solidFill>
                <a:latin typeface="Times New Roman"/>
              </a:rPr>
              <a:t>tools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( </a:t>
            </a:r>
            <a:r>
              <a:rPr lang="en-US" sz="1600" dirty="0">
                <a:solidFill>
                  <a:prstClr val="black"/>
                </a:solidFill>
                <a:latin typeface="Times New Roman"/>
              </a:rPr>
              <a:t>liquidity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buffers for risk management ), </a:t>
            </a:r>
            <a:endParaRPr lang="en-US" sz="1600" dirty="0">
              <a:solidFill>
                <a:prstClr val="black"/>
              </a:solidFill>
              <a:latin typeface="Times New Roman"/>
            </a:endParaRP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  <a:latin typeface="Times New Roman"/>
              </a:rPr>
              <a:t>Forex exposure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limits (10% NOP), </a:t>
            </a:r>
            <a:r>
              <a:rPr lang="en-US" sz="1600" dirty="0">
                <a:solidFill>
                  <a:prstClr val="black"/>
                </a:solidFill>
                <a:latin typeface="Times New Roman"/>
              </a:rPr>
              <a:t>limits on credit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concentrations (top 50 borrowers), </a:t>
            </a: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  <a:latin typeface="Times New Roman"/>
              </a:rPr>
              <a:t>Stress testing (micro &amp; macro) using Cihak </a:t>
            </a:r>
            <a:r>
              <a:rPr lang="en-US" sz="1600" dirty="0" smtClean="0">
                <a:solidFill>
                  <a:prstClr val="black"/>
                </a:solidFill>
                <a:latin typeface="Times New Roman"/>
              </a:rPr>
              <a:t>Framework</a:t>
            </a:r>
            <a:endParaRPr lang="en-US" sz="1600" dirty="0">
              <a:solidFill>
                <a:prstClr val="black"/>
              </a:solidFill>
              <a:latin typeface="Times New Roman"/>
            </a:endParaRPr>
          </a:p>
          <a:p>
            <a:pPr marL="1092200" lvl="3" indent="-285750" algn="just">
              <a:buClr>
                <a:srgbClr val="C00000"/>
              </a:buClr>
              <a:buSzPct val="130000"/>
              <a:buFont typeface="Courier New" pitchFamily="49" charset="0"/>
              <a:buChar char="o"/>
            </a:pPr>
            <a:endParaRPr lang="en-US" sz="1600" dirty="0">
              <a:solidFill>
                <a:prstClr val="black"/>
              </a:solidFill>
              <a:latin typeface="Times New Roman"/>
            </a:endParaRPr>
          </a:p>
          <a:p>
            <a:pPr marL="347663" indent="-347663">
              <a:buClr>
                <a:srgbClr val="C00000"/>
              </a:buClr>
              <a:buSzPct val="130000"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18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" y="103868"/>
            <a:ext cx="11934372" cy="54159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….  Macro-&amp; Micro- Tools and Instruments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645459"/>
            <a:ext cx="11934372" cy="6076016"/>
          </a:xfrm>
        </p:spPr>
        <p:txBody>
          <a:bodyPr>
            <a:normAutofit/>
          </a:bodyPr>
          <a:lstStyle/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endParaRPr lang="en-US" sz="2200" dirty="0" smtClean="0">
              <a:solidFill>
                <a:prstClr val="black"/>
              </a:solidFill>
              <a:latin typeface="Times New Roman"/>
            </a:endParaRPr>
          </a:p>
          <a:p>
            <a:pPr algn="just">
              <a:buClr>
                <a:srgbClr val="C00000"/>
              </a:buClr>
              <a:buSzPct val="130000"/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Micro-prudential surveillance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and </a:t>
            </a: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coordination as evidenced in:</a:t>
            </a:r>
            <a:endParaRPr lang="en-US" sz="2600" dirty="0">
              <a:solidFill>
                <a:prstClr val="black"/>
              </a:solidFill>
              <a:latin typeface="Times New Roman"/>
            </a:endParaRP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/>
              </a:rPr>
              <a:t>MoUs with supervisors of other jurisdictions </a:t>
            </a:r>
            <a:endParaRPr lang="en-US" sz="2000" dirty="0" smtClean="0">
              <a:solidFill>
                <a:prstClr val="black"/>
              </a:solidFill>
              <a:latin typeface="Times New Roman"/>
            </a:endParaRP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</a:rPr>
              <a:t>Joint </a:t>
            </a:r>
            <a:r>
              <a:rPr lang="en-US" sz="2000" dirty="0">
                <a:solidFill>
                  <a:prstClr val="black"/>
                </a:solidFill>
                <a:latin typeface="Times New Roman"/>
              </a:rPr>
              <a:t>inspections – for banking groups with regional presence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/>
              </a:rPr>
              <a:t>Consolidated supervision – to address inter-and intra-group relationships</a:t>
            </a:r>
          </a:p>
          <a:p>
            <a:pPr lvl="1" algn="just">
              <a:buClr>
                <a:srgbClr val="C00000"/>
              </a:buClr>
              <a:buSzPct val="130000"/>
              <a:buFont typeface="Wingdings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/>
              </a:rPr>
              <a:t>Supervisory college meetings for banks with regional presence to enhance understanding of their complex structures</a:t>
            </a:r>
          </a:p>
          <a:p>
            <a:pPr marL="347472" indent="-347472" algn="just">
              <a:buClr>
                <a:srgbClr val="C00000"/>
              </a:buClr>
              <a:buSzPct val="130000"/>
            </a:pPr>
            <a:endParaRPr lang="en-US" sz="2600" dirty="0" smtClean="0">
              <a:solidFill>
                <a:prstClr val="black"/>
              </a:solidFill>
              <a:latin typeface="Times New Roman"/>
            </a:endParaRPr>
          </a:p>
          <a:p>
            <a:pPr marL="347472" indent="-347472" algn="just">
              <a:buClr>
                <a:srgbClr val="C00000"/>
              </a:buClr>
              <a:buSzPct val="130000"/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</a:rPr>
              <a:t>Mapping </a:t>
            </a:r>
            <a:r>
              <a:rPr lang="en-US" sz="2600" dirty="0">
                <a:solidFill>
                  <a:prstClr val="black"/>
                </a:solidFill>
                <a:latin typeface="Times New Roman"/>
              </a:rPr>
              <a:t>of Financial Institutions (FIs) groups and conglomerates and developing analytical and risk assessment (e.g. contagion, network analysis) frameworks – to capture both sectoral and geographical dimensions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7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1408</Words>
  <Application>Microsoft Office PowerPoint</Application>
  <PresentationFormat>Custom</PresentationFormat>
  <Paragraphs>191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Financial Stability: New Challenges for Central Banks  “Kenya’s Experience” </vt:lpstr>
      <vt:lpstr>Layout</vt:lpstr>
      <vt:lpstr>Slide 3</vt:lpstr>
      <vt:lpstr>Size of the Financial System</vt:lpstr>
      <vt:lpstr>Financial Stability Function of the Central Bank of Kenya</vt:lpstr>
      <vt:lpstr>Institutional Arrangement and Coordination of Financial Stability Function</vt:lpstr>
      <vt:lpstr>… Institutional Arrangement and Coordination of financial stability function</vt:lpstr>
      <vt:lpstr>Macro and Micro -Prudential Tools and Instruments</vt:lpstr>
      <vt:lpstr> ….  Macro-&amp; Micro- Tools and Instruments</vt:lpstr>
      <vt:lpstr> AML/CFT Initiatives…</vt:lpstr>
      <vt:lpstr>Challenges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Stability Function in Kenya</dc:title>
  <dc:creator>Tallam D. K.</dc:creator>
  <cp:lastModifiedBy>user</cp:lastModifiedBy>
  <cp:revision>170</cp:revision>
  <dcterms:created xsi:type="dcterms:W3CDTF">2016-03-21T06:38:31Z</dcterms:created>
  <dcterms:modified xsi:type="dcterms:W3CDTF">2016-05-09T12:59:35Z</dcterms:modified>
</cp:coreProperties>
</file>